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1" r:id="rId4"/>
    <p:sldId id="257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3E61B-3AB3-490F-90D4-269C8A444AE7}" type="datetimeFigureOut">
              <a:rPr lang="en-US" smtClean="0"/>
              <a:pPr/>
              <a:t>11/24/2011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95600" y="685800"/>
            <a:ext cx="3810000" cy="914400"/>
          </a:xfrm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sz="6600" dirty="0" smtClean="0">
                <a:solidFill>
                  <a:srgbClr val="FF0000"/>
                </a:solidFill>
              </a:rPr>
              <a:t>Sommaire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14400" y="1981200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4000" b="1" dirty="0" smtClean="0">
                <a:solidFill>
                  <a:srgbClr val="0070C0"/>
                </a:solidFill>
              </a:rPr>
              <a:t>Le FESF</a:t>
            </a:r>
          </a:p>
          <a:p>
            <a:pPr marL="342900" indent="-342900">
              <a:buFont typeface="+mj-lt"/>
              <a:buAutoNum type="arabicPeriod"/>
            </a:pPr>
            <a:endParaRPr lang="fr-FR" sz="4000" b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4000" b="1" dirty="0" smtClean="0">
                <a:solidFill>
                  <a:srgbClr val="0070C0"/>
                </a:solidFill>
              </a:rPr>
              <a:t>La BCE</a:t>
            </a:r>
          </a:p>
          <a:p>
            <a:pPr marL="342900" indent="-342900">
              <a:buFont typeface="+mj-lt"/>
              <a:buAutoNum type="arabicPeriod"/>
            </a:pPr>
            <a:endParaRPr lang="fr-FR" sz="4000" b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4000" b="1" dirty="0" smtClean="0">
                <a:solidFill>
                  <a:srgbClr val="0070C0"/>
                </a:solidFill>
              </a:rPr>
              <a:t>La FED</a:t>
            </a:r>
          </a:p>
          <a:p>
            <a:pPr marL="342900" indent="-342900">
              <a:buFont typeface="+mj-lt"/>
              <a:buAutoNum type="arabicPeriod"/>
            </a:pPr>
            <a:endParaRPr lang="fr-FR" sz="4000" b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4000" b="1" dirty="0" smtClean="0">
                <a:solidFill>
                  <a:srgbClr val="0070C0"/>
                </a:solidFill>
              </a:rPr>
              <a:t>Revue de presse</a:t>
            </a:r>
            <a:endParaRPr lang="fr-FR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Le FESF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10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0070C0"/>
                </a:solidFill>
              </a:rPr>
              <a:t>Définition:</a:t>
            </a:r>
            <a:endParaRPr lang="fr-FR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fr-FR" sz="2800" dirty="0" smtClean="0"/>
              <a:t>Institution </a:t>
            </a:r>
            <a:r>
              <a:rPr lang="fr-FR" sz="2800" dirty="0" smtClean="0"/>
              <a:t>dont le siège est située  à </a:t>
            </a:r>
            <a:r>
              <a:rPr lang="fr-FR" sz="2800" dirty="0" smtClean="0"/>
              <a:t>Luxembourg. </a:t>
            </a:r>
          </a:p>
          <a:p>
            <a:pPr>
              <a:buFontTx/>
              <a:buChar char="-"/>
            </a:pPr>
            <a:r>
              <a:rPr lang="fr-FR" sz="2800" dirty="0" smtClean="0"/>
              <a:t>Fonds commun de créances (dettes) approuvé par les 27 Etats membres de l’Union européenne.</a:t>
            </a:r>
          </a:p>
          <a:p>
            <a:pPr>
              <a:buNone/>
            </a:pPr>
            <a:endParaRPr lang="fr-FR" sz="2800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0070C0"/>
                </a:solidFill>
              </a:rPr>
              <a:t>But </a:t>
            </a:r>
            <a:r>
              <a:rPr lang="fr-FR" dirty="0" smtClean="0">
                <a:solidFill>
                  <a:srgbClr val="0070C0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fr-FR" sz="2800" b="1" dirty="0" smtClean="0"/>
              <a:t>Stabilité </a:t>
            </a:r>
            <a:r>
              <a:rPr lang="fr-FR" sz="2800" b="1" dirty="0" smtClean="0"/>
              <a:t>financière en </a:t>
            </a:r>
            <a:r>
              <a:rPr lang="fr-FR" sz="2800" b="1" dirty="0" smtClean="0"/>
              <a:t>Européen </a:t>
            </a:r>
            <a:r>
              <a:rPr lang="fr-FR" sz="2800" dirty="0" smtClean="0"/>
              <a:t>en fournissant </a:t>
            </a:r>
            <a:r>
              <a:rPr lang="fr-FR" sz="2800" dirty="0" smtClean="0"/>
              <a:t>une assistance financière aux États de la zone euro en difficulté économique </a:t>
            </a:r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Le FESF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sz="4600" dirty="0" smtClean="0">
                <a:solidFill>
                  <a:srgbClr val="0070C0"/>
                </a:solidFill>
              </a:rPr>
              <a:t>Les rôles du FESF:</a:t>
            </a:r>
          </a:p>
          <a:p>
            <a:pPr>
              <a:buNone/>
            </a:pPr>
            <a:endParaRPr lang="fr-FR" sz="290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fr-FR" sz="3400" b="1" dirty="0" smtClean="0"/>
              <a:t>Contracter </a:t>
            </a:r>
            <a:r>
              <a:rPr lang="fr-FR" sz="3400" b="1" dirty="0" smtClean="0"/>
              <a:t>des emprunts</a:t>
            </a:r>
            <a:r>
              <a:rPr lang="fr-FR" sz="3400" dirty="0" smtClean="0"/>
              <a:t>, avec la garantie des États membres de la zone euro, en faveur d’un pays rencontrant des difficultés de solvabilité (crise de la dette). </a:t>
            </a:r>
            <a:endParaRPr lang="fr-FR" sz="3400" dirty="0" smtClean="0"/>
          </a:p>
          <a:p>
            <a:pPr>
              <a:buNone/>
            </a:pPr>
            <a:endParaRPr lang="fr-FR" sz="3400" dirty="0" smtClean="0"/>
          </a:p>
          <a:p>
            <a:pPr>
              <a:buFontTx/>
              <a:buChar char="-"/>
            </a:pPr>
            <a:r>
              <a:rPr lang="fr-FR" sz="3400" b="1" dirty="0" smtClean="0"/>
              <a:t>Acheter </a:t>
            </a:r>
            <a:r>
              <a:rPr lang="fr-FR" sz="3400" b="1" dirty="0" smtClean="0"/>
              <a:t>de la dette primaire</a:t>
            </a:r>
            <a:r>
              <a:rPr lang="fr-FR" sz="3400" dirty="0" smtClean="0"/>
              <a:t>, c'est-à-dire nouvellement émise, des </a:t>
            </a:r>
            <a:r>
              <a:rPr lang="fr-FR" sz="3400" dirty="0" smtClean="0"/>
              <a:t>États.</a:t>
            </a:r>
          </a:p>
          <a:p>
            <a:pPr>
              <a:buFontTx/>
              <a:buChar char="-"/>
            </a:pPr>
            <a:endParaRPr lang="fr-FR" sz="3400" dirty="0" smtClean="0"/>
          </a:p>
          <a:p>
            <a:pPr>
              <a:buFontTx/>
              <a:buChar char="-"/>
            </a:pPr>
            <a:r>
              <a:rPr lang="fr-FR" sz="3400" b="1" dirty="0" smtClean="0"/>
              <a:t>Racheter </a:t>
            </a:r>
            <a:r>
              <a:rPr lang="fr-FR" sz="3400" b="1" dirty="0" smtClean="0"/>
              <a:t>des </a:t>
            </a:r>
            <a:r>
              <a:rPr lang="fr-FR" sz="3400" b="1" dirty="0" smtClean="0"/>
              <a:t>obligations </a:t>
            </a:r>
            <a:r>
              <a:rPr lang="fr-FR" sz="3400" b="1" dirty="0" smtClean="0"/>
              <a:t>d'État sur le marché </a:t>
            </a:r>
            <a:r>
              <a:rPr lang="fr-FR" sz="3400" b="1" dirty="0" smtClean="0"/>
              <a:t>secondaire.</a:t>
            </a:r>
          </a:p>
          <a:p>
            <a:pPr>
              <a:buNone/>
            </a:pPr>
            <a:endParaRPr lang="fr-FR" sz="3400" b="1" dirty="0" smtClean="0"/>
          </a:p>
          <a:p>
            <a:pPr>
              <a:buFontTx/>
              <a:buChar char="-"/>
            </a:pPr>
            <a:r>
              <a:rPr lang="fr-FR" sz="3400" dirty="0" smtClean="0"/>
              <a:t>Participer </a:t>
            </a:r>
            <a:r>
              <a:rPr lang="fr-FR" sz="3400" dirty="0" smtClean="0"/>
              <a:t>au </a:t>
            </a:r>
            <a:r>
              <a:rPr lang="fr-FR" sz="3400" b="1" dirty="0" smtClean="0"/>
              <a:t>sauvetage des banques </a:t>
            </a:r>
            <a:r>
              <a:rPr lang="fr-FR" sz="3400" dirty="0" smtClean="0"/>
              <a:t>en </a:t>
            </a:r>
            <a:r>
              <a:rPr lang="fr-FR" sz="3400" dirty="0" smtClean="0"/>
              <a:t>difficulté.</a:t>
            </a:r>
          </a:p>
          <a:p>
            <a:pPr>
              <a:buFontTx/>
              <a:buChar char="-"/>
            </a:pPr>
            <a:endParaRPr lang="fr-FR" sz="3400" dirty="0" smtClean="0"/>
          </a:p>
          <a:p>
            <a:pPr>
              <a:buFontTx/>
              <a:buChar char="-"/>
            </a:pPr>
            <a:r>
              <a:rPr lang="fr-FR" sz="3400" b="1" dirty="0" smtClean="0"/>
              <a:t>Prêter aux États Européen de l’</a:t>
            </a:r>
            <a:r>
              <a:rPr lang="fr-FR" sz="3400" b="1" dirty="0" err="1" smtClean="0"/>
              <a:t>Eurozone</a:t>
            </a:r>
            <a:r>
              <a:rPr lang="fr-FR" sz="3400" dirty="0" smtClean="0"/>
              <a:t> </a:t>
            </a:r>
            <a:r>
              <a:rPr lang="fr-FR" sz="3400" dirty="0" smtClean="0"/>
              <a:t>en </a:t>
            </a:r>
            <a:r>
              <a:rPr lang="fr-FR" sz="3400" dirty="0" smtClean="0"/>
              <a:t>situation difficile</a:t>
            </a:r>
            <a:r>
              <a:rPr lang="fr-FR" sz="3400" dirty="0" smtClean="0"/>
              <a:t>. 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Mécanisme du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Fonds Européen de stabilité financière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OLIVEIRA\Downloads\marché capitau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10269"/>
            <a:ext cx="2286000" cy="1637731"/>
          </a:xfrm>
          <a:prstGeom prst="rect">
            <a:avLst/>
          </a:prstGeom>
          <a:noFill/>
        </p:spPr>
      </p:pic>
      <p:pic>
        <p:nvPicPr>
          <p:cNvPr id="1027" name="Picture 3" descr="C:\Users\OLIVEIRA\Pictures\grece 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653988"/>
            <a:ext cx="2076450" cy="1832162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0" y="3048000"/>
            <a:ext cx="228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Marchés des capitaux</a:t>
            </a:r>
            <a:endParaRPr lang="fr-FR" b="1" dirty="0"/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3200400" y="2438400"/>
            <a:ext cx="2743200" cy="9526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086600" y="2895600"/>
            <a:ext cx="137160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Déficit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OLIVEIRA\Downloads\sto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209800"/>
            <a:ext cx="685800" cy="685800"/>
          </a:xfrm>
          <a:prstGeom prst="rect">
            <a:avLst/>
          </a:prstGeom>
          <a:noFill/>
        </p:spPr>
      </p:pic>
      <p:sp>
        <p:nvSpPr>
          <p:cNvPr id="39" name="ZoneTexte 38"/>
          <p:cNvSpPr txBox="1"/>
          <p:nvPr/>
        </p:nvSpPr>
        <p:spPr>
          <a:xfrm>
            <a:off x="3810000" y="5486400"/>
            <a:ext cx="20574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B050"/>
                </a:solidFill>
              </a:rPr>
              <a:t>FESF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2209800" y="3657600"/>
            <a:ext cx="1219200" cy="16764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C:\Users\OLIVEIRA\Pictures\thumbnailCAN37MN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1828800"/>
            <a:ext cx="457200" cy="457200"/>
          </a:xfrm>
          <a:prstGeom prst="rect">
            <a:avLst/>
          </a:prstGeom>
          <a:noFill/>
        </p:spPr>
      </p:pic>
      <p:pic>
        <p:nvPicPr>
          <p:cNvPr id="49" name="Picture 12" descr="C:\Users\OLIVEIRA\Pictures\thumbnailCAN37MN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4648200"/>
            <a:ext cx="457200" cy="457200"/>
          </a:xfrm>
          <a:prstGeom prst="rect">
            <a:avLst/>
          </a:prstGeom>
          <a:noFill/>
        </p:spPr>
      </p:pic>
      <p:pic>
        <p:nvPicPr>
          <p:cNvPr id="50" name="Picture 12" descr="C:\Users\OLIVEIRA\Pictures\thumbnailCAN37MN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4648200"/>
            <a:ext cx="457200" cy="457200"/>
          </a:xfrm>
          <a:prstGeom prst="rect">
            <a:avLst/>
          </a:prstGeom>
          <a:noFill/>
        </p:spPr>
      </p:pic>
      <p:sp>
        <p:nvSpPr>
          <p:cNvPr id="52" name="ZoneTexte 51"/>
          <p:cNvSpPr txBox="1"/>
          <p:nvPr/>
        </p:nvSpPr>
        <p:spPr>
          <a:xfrm>
            <a:off x="6553200" y="1371600"/>
            <a:ext cx="609600" cy="461665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</a:rPr>
              <a:t>ccc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733800" y="5181600"/>
            <a:ext cx="685800" cy="381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AAA</a:t>
            </a:r>
            <a:endParaRPr lang="fr-FR" b="1" dirty="0">
              <a:solidFill>
                <a:srgbClr val="00B050"/>
              </a:solidFill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V="1">
            <a:off x="6248400" y="3886200"/>
            <a:ext cx="1143000" cy="14478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" grpId="0" animBg="1"/>
      <p:bldP spid="52" grpId="0" animBg="1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Le FESF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800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>
                <a:solidFill>
                  <a:srgbClr val="0070C0"/>
                </a:solidFill>
              </a:rPr>
              <a:t>Plusieurs étapes pour que le Fonds </a:t>
            </a:r>
            <a:r>
              <a:rPr lang="fr-FR" dirty="0" smtClean="0">
                <a:solidFill>
                  <a:srgbClr val="0070C0"/>
                </a:solidFill>
              </a:rPr>
              <a:t>agisse :</a:t>
            </a:r>
          </a:p>
          <a:p>
            <a:pPr>
              <a:buFont typeface="Wingdings" pitchFamily="2" charset="2"/>
              <a:buChar char="Ø"/>
            </a:pPr>
            <a:endParaRPr lang="fr-FR" dirty="0" smtClean="0">
              <a:solidFill>
                <a:srgbClr val="0070C0"/>
              </a:solidFill>
            </a:endParaRPr>
          </a:p>
          <a:p>
            <a:pPr lvl="0">
              <a:buNone/>
            </a:pPr>
            <a:r>
              <a:rPr lang="fr-FR" sz="2800" dirty="0" smtClean="0"/>
              <a:t>- 	Demande de soutien d’un </a:t>
            </a:r>
            <a:r>
              <a:rPr lang="fr-FR" sz="2800" dirty="0" smtClean="0"/>
              <a:t>État membre de la zone </a:t>
            </a:r>
            <a:r>
              <a:rPr lang="fr-FR" sz="2800" dirty="0" smtClean="0"/>
              <a:t>euro.</a:t>
            </a:r>
            <a:endParaRPr lang="fr-FR" sz="2800" dirty="0" smtClean="0"/>
          </a:p>
          <a:p>
            <a:pPr lvl="0">
              <a:buNone/>
            </a:pPr>
            <a:endParaRPr lang="fr-FR" sz="2800" dirty="0" smtClean="0"/>
          </a:p>
          <a:p>
            <a:pPr lvl="0">
              <a:buFontTx/>
              <a:buChar char="-"/>
            </a:pPr>
            <a:r>
              <a:rPr lang="fr-FR" sz="2800" dirty="0" smtClean="0"/>
              <a:t>Négociation d’un programme par </a:t>
            </a:r>
            <a:r>
              <a:rPr lang="fr-FR" sz="2800" dirty="0" smtClean="0"/>
              <a:t>l’État avec </a:t>
            </a:r>
            <a:r>
              <a:rPr lang="fr-FR" sz="2800" dirty="0" smtClean="0"/>
              <a:t>la commission </a:t>
            </a:r>
            <a:r>
              <a:rPr lang="fr-FR" sz="2800" dirty="0" smtClean="0"/>
              <a:t>européenne et le </a:t>
            </a:r>
            <a:r>
              <a:rPr lang="fr-FR" sz="2800" dirty="0" smtClean="0"/>
              <a:t>FMI.</a:t>
            </a:r>
          </a:p>
          <a:p>
            <a:pPr lvl="0">
              <a:buNone/>
            </a:pPr>
            <a:endParaRPr lang="fr-FR" sz="2800" dirty="0" smtClean="0"/>
          </a:p>
          <a:p>
            <a:pPr lvl="0">
              <a:buNone/>
            </a:pPr>
            <a:r>
              <a:rPr lang="fr-FR" sz="2800" dirty="0" smtClean="0"/>
              <a:t>- 	Avoir </a:t>
            </a:r>
            <a:r>
              <a:rPr lang="fr-FR" sz="2800" dirty="0" smtClean="0"/>
              <a:t>l'accord de </a:t>
            </a:r>
            <a:r>
              <a:rPr lang="fr-FR" sz="2800" dirty="0" smtClean="0"/>
              <a:t>l’</a:t>
            </a:r>
            <a:r>
              <a:rPr lang="fr-FR" sz="2800" dirty="0" err="1" smtClean="0"/>
              <a:t>Eurogroupe</a:t>
            </a:r>
            <a:r>
              <a:rPr lang="fr-FR" sz="2800" dirty="0" smtClean="0"/>
              <a:t>.</a:t>
            </a:r>
            <a:endParaRPr lang="fr-FR" sz="2800" dirty="0" smtClean="0"/>
          </a:p>
          <a:p>
            <a:pPr lvl="0">
              <a:buNone/>
            </a:pPr>
            <a:endParaRPr lang="fr-FR" sz="2800" dirty="0" smtClean="0"/>
          </a:p>
          <a:p>
            <a:pPr lvl="0">
              <a:buFontTx/>
              <a:buChar char="-"/>
            </a:pPr>
            <a:r>
              <a:rPr lang="fr-FR" sz="2800" dirty="0" smtClean="0"/>
              <a:t>La signature </a:t>
            </a:r>
            <a:r>
              <a:rPr lang="fr-FR" sz="2800" dirty="0" smtClean="0"/>
              <a:t>d'un protocole d'accord</a:t>
            </a:r>
            <a:r>
              <a:rPr lang="fr-FR" sz="2800" dirty="0" smtClean="0"/>
              <a:t>.</a:t>
            </a:r>
          </a:p>
          <a:p>
            <a:pPr lvl="0">
              <a:buFontTx/>
              <a:buChar char="-"/>
            </a:pPr>
            <a:endParaRPr lang="fr-FR" sz="2800" dirty="0" smtClean="0"/>
          </a:p>
          <a:p>
            <a:pPr lvl="0">
              <a:buFontTx/>
              <a:buChar char="-"/>
            </a:pPr>
            <a:endParaRPr lang="fr-FR" sz="2800" dirty="0" smtClean="0"/>
          </a:p>
          <a:p>
            <a:pPr lvl="0">
              <a:buFontTx/>
              <a:buChar char="-"/>
            </a:pPr>
            <a:endParaRPr lang="fr-FR" sz="2800" dirty="0" smtClean="0"/>
          </a:p>
          <a:p>
            <a:pPr lvl="0">
              <a:buNone/>
            </a:pPr>
            <a:endParaRPr lang="fr-FR" sz="28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 </a:t>
            </a:r>
            <a:r>
              <a:rPr lang="fr-FR" dirty="0" smtClean="0">
                <a:solidFill>
                  <a:srgbClr val="FF0000"/>
                </a:solidFill>
              </a:rPr>
              <a:t>dispositif d’intervention Européen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>
                <a:solidFill>
                  <a:srgbClr val="0070C0"/>
                </a:solidFill>
              </a:rPr>
              <a:t>Le FESF fait </a:t>
            </a:r>
            <a:r>
              <a:rPr lang="fr-FR" b="1" dirty="0" smtClean="0">
                <a:solidFill>
                  <a:srgbClr val="0070C0"/>
                </a:solidFill>
              </a:rPr>
              <a:t>partie du dispositif d’intervention </a:t>
            </a:r>
            <a:r>
              <a:rPr lang="fr-FR" b="1" dirty="0" smtClean="0">
                <a:solidFill>
                  <a:srgbClr val="0070C0"/>
                </a:solidFill>
              </a:rPr>
              <a:t>européen:</a:t>
            </a:r>
            <a:endParaRPr lang="fr-FR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fr-FR" dirty="0" smtClean="0"/>
              <a:t>	</a:t>
            </a:r>
            <a:r>
              <a:rPr lang="fr-FR" sz="3000" dirty="0" smtClean="0"/>
              <a:t>Ce dispositif peut mobiliser </a:t>
            </a:r>
            <a:r>
              <a:rPr lang="fr-FR" sz="3000" dirty="0" smtClean="0"/>
              <a:t>au total </a:t>
            </a:r>
            <a:r>
              <a:rPr lang="fr-FR" sz="3000" b="1" dirty="0" smtClean="0"/>
              <a:t>750 milliards </a:t>
            </a:r>
            <a:r>
              <a:rPr lang="fr-FR" sz="3000" dirty="0" smtClean="0"/>
              <a:t>d’euros </a:t>
            </a:r>
            <a:r>
              <a:rPr lang="fr-FR" sz="3000" dirty="0" smtClean="0"/>
              <a:t>répartit comme suit:</a:t>
            </a:r>
          </a:p>
          <a:p>
            <a:pPr>
              <a:buNone/>
            </a:pPr>
            <a:endParaRPr lang="fr-FR" sz="3000" dirty="0" smtClean="0"/>
          </a:p>
          <a:p>
            <a:pPr>
              <a:buNone/>
            </a:pPr>
            <a:r>
              <a:rPr lang="fr-FR" sz="3000" dirty="0" smtClean="0"/>
              <a:t>	-  </a:t>
            </a:r>
            <a:r>
              <a:rPr lang="fr-FR" sz="3000" b="1" dirty="0" smtClean="0"/>
              <a:t>60 milliards </a:t>
            </a:r>
            <a:r>
              <a:rPr lang="fr-FR" sz="3000" dirty="0" smtClean="0"/>
              <a:t>d’euros </a:t>
            </a:r>
            <a:r>
              <a:rPr lang="fr-FR" sz="3000" dirty="0" smtClean="0"/>
              <a:t>pouvant </a:t>
            </a:r>
            <a:r>
              <a:rPr lang="fr-FR" sz="3000" dirty="0" smtClean="0"/>
              <a:t>être empruntés par la </a:t>
            </a:r>
            <a:r>
              <a:rPr lang="fr-FR" sz="3000" b="1" dirty="0" smtClean="0"/>
              <a:t>Commission européenne </a:t>
            </a:r>
            <a:r>
              <a:rPr lang="fr-FR" sz="3000" dirty="0" smtClean="0"/>
              <a:t>à la place de l’Etat en difficulté.</a:t>
            </a:r>
          </a:p>
          <a:p>
            <a:pPr>
              <a:buNone/>
            </a:pPr>
            <a:endParaRPr lang="fr-FR" sz="3000" dirty="0" smtClean="0"/>
          </a:p>
          <a:p>
            <a:pPr>
              <a:buNone/>
            </a:pPr>
            <a:r>
              <a:rPr lang="fr-FR" sz="3000" dirty="0" smtClean="0"/>
              <a:t>	</a:t>
            </a:r>
            <a:r>
              <a:rPr lang="fr-FR" sz="3000" b="1" dirty="0" smtClean="0"/>
              <a:t>- </a:t>
            </a:r>
            <a:r>
              <a:rPr lang="fr-FR" sz="3000" b="1" dirty="0" smtClean="0"/>
              <a:t>250 milliards </a:t>
            </a:r>
            <a:r>
              <a:rPr lang="fr-FR" sz="3000" dirty="0" smtClean="0"/>
              <a:t>d’euros pouvant être prêtés par le </a:t>
            </a:r>
            <a:r>
              <a:rPr lang="fr-FR" sz="3000" b="1" dirty="0" smtClean="0"/>
              <a:t>Fonds monétaire </a:t>
            </a:r>
            <a:r>
              <a:rPr lang="fr-FR" sz="3000" b="1" dirty="0" smtClean="0"/>
              <a:t>international (FMI)</a:t>
            </a:r>
            <a:r>
              <a:rPr lang="fr-FR" sz="3000" dirty="0" smtClean="0"/>
              <a:t>.</a:t>
            </a:r>
          </a:p>
          <a:p>
            <a:pPr>
              <a:buNone/>
            </a:pPr>
            <a:endParaRPr lang="fr-FR" sz="3000" dirty="0" smtClean="0"/>
          </a:p>
          <a:p>
            <a:pPr>
              <a:buNone/>
            </a:pPr>
            <a:r>
              <a:rPr lang="fr-FR" sz="3000" dirty="0" smtClean="0"/>
              <a:t>	-  </a:t>
            </a:r>
            <a:r>
              <a:rPr lang="fr-FR" sz="3000" b="1" dirty="0" smtClean="0"/>
              <a:t>440 milliards </a:t>
            </a:r>
            <a:r>
              <a:rPr lang="fr-FR" sz="3000" dirty="0" smtClean="0"/>
              <a:t>d’euros </a:t>
            </a:r>
            <a:r>
              <a:rPr lang="fr-FR" sz="3000" dirty="0" smtClean="0"/>
              <a:t>garantis </a:t>
            </a:r>
            <a:r>
              <a:rPr lang="fr-FR" sz="3000" dirty="0" smtClean="0"/>
              <a:t>par les États membres </a:t>
            </a:r>
            <a:r>
              <a:rPr lang="fr-FR" sz="3000" dirty="0" smtClean="0"/>
              <a:t>à </a:t>
            </a:r>
            <a:r>
              <a:rPr lang="fr-FR" sz="3000" dirty="0" smtClean="0"/>
              <a:t>travers le </a:t>
            </a:r>
            <a:r>
              <a:rPr lang="fr-FR" sz="3000" b="1" dirty="0" smtClean="0"/>
              <a:t>FESF</a:t>
            </a:r>
            <a:r>
              <a:rPr lang="fr-FR" sz="3000" dirty="0" smtClean="0"/>
              <a:t>. </a:t>
            </a:r>
            <a:r>
              <a:rPr lang="fr-FR" sz="3000" dirty="0" smtClean="0"/>
              <a:t>(possibilité </a:t>
            </a:r>
            <a:r>
              <a:rPr lang="fr-FR" sz="3000" dirty="0" smtClean="0"/>
              <a:t>de lever 1 000 milliards d'euros par l'émission d'obligations)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1027" name="Picture 3" descr="C:\Users\OLIVEIRA\Downloads\fesf garanti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9946"/>
            <a:ext cx="8458200" cy="6748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La Banque centrale européenne (BCE)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70C0"/>
                </a:solidFill>
              </a:rPr>
              <a:t>Les missions fondamentales relevant de l'</a:t>
            </a:r>
            <a:r>
              <a:rPr lang="fr-FR" dirty="0" err="1" smtClean="0">
                <a:solidFill>
                  <a:srgbClr val="0070C0"/>
                </a:solidFill>
              </a:rPr>
              <a:t>Eurosystème</a:t>
            </a:r>
            <a:r>
              <a:rPr lang="fr-FR" dirty="0" smtClean="0">
                <a:solidFill>
                  <a:srgbClr val="0070C0"/>
                </a:solidFill>
              </a:rPr>
              <a:t> consistent à 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/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 Définir </a:t>
            </a:r>
            <a:r>
              <a:rPr lang="fr-FR" dirty="0" smtClean="0"/>
              <a:t>et mettre en œuvre la politique monétaire de la zone euro ;</a:t>
            </a: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Conduire </a:t>
            </a:r>
            <a:r>
              <a:rPr lang="fr-FR" dirty="0" smtClean="0"/>
              <a:t>la politique de change de la zone euro ;</a:t>
            </a: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Détenir </a:t>
            </a:r>
            <a:r>
              <a:rPr lang="fr-FR" dirty="0" smtClean="0"/>
              <a:t>et gérer les réserves de change des États membres ;</a:t>
            </a: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Assurer </a:t>
            </a:r>
            <a:r>
              <a:rPr lang="fr-FR" dirty="0" smtClean="0"/>
              <a:t>le bon fonctionnement des systèmes de paiement.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La Réserve fédérale ou FED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fontScale="85000" lnSpcReduction="10000"/>
          </a:bodyPr>
          <a:lstStyle/>
          <a:p>
            <a:pPr marL="863600" indent="-646113"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/>
              <a:t>Décide </a:t>
            </a:r>
            <a:r>
              <a:rPr lang="fr-FR" b="1" dirty="0" smtClean="0"/>
              <a:t>de la politique monétaire </a:t>
            </a:r>
            <a:r>
              <a:rPr lang="fr-FR" dirty="0" smtClean="0"/>
              <a:t>des Etats-Unis, </a:t>
            </a:r>
          </a:p>
          <a:p>
            <a:pPr marL="863600" indent="-646113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</a:t>
            </a:r>
            <a:r>
              <a:rPr lang="fr-FR" dirty="0" smtClean="0"/>
              <a:t>avec une double objectif de stabilité des prix et de plein emploi ,</a:t>
            </a:r>
          </a:p>
          <a:p>
            <a:pPr marL="863600" indent="-646113">
              <a:buClr>
                <a:srgbClr val="0E594D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- </a:t>
            </a:r>
            <a:r>
              <a:rPr lang="fr-FR" dirty="0" smtClean="0"/>
              <a:t>et l'obligation de faciliter la croissance économique,</a:t>
            </a:r>
          </a:p>
          <a:p>
            <a:pPr marL="863600" indent="-646113"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/>
              <a:t>Supervise le système bancaire </a:t>
            </a:r>
            <a:r>
              <a:rPr lang="fr-FR" dirty="0" smtClean="0"/>
              <a:t>américain,</a:t>
            </a:r>
          </a:p>
          <a:p>
            <a:pPr marL="863600" indent="-646113"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/>
              <a:t>Publie des rapports</a:t>
            </a:r>
            <a:r>
              <a:rPr lang="fr-FR" dirty="0" smtClean="0"/>
              <a:t>, tels que le livre beige, relatifs à l'économie américaine</a:t>
            </a:r>
          </a:p>
          <a:p>
            <a:pPr marL="863600" indent="-646113"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/>
              <a:t>Agit comme prêteur de dernier ressort</a:t>
            </a:r>
            <a:r>
              <a:rPr lang="fr-FR" dirty="0" smtClean="0"/>
              <a:t>, </a:t>
            </a:r>
          </a:p>
          <a:p>
            <a:pPr marL="863600" indent="-646113">
              <a:buClr>
                <a:srgbClr val="0E594D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/>
              <a:t>		mais </a:t>
            </a:r>
            <a:r>
              <a:rPr lang="fr-FR" dirty="0" smtClean="0"/>
              <a:t>n'a aucune responsabilité quant à la valeur externe de sa devise, le dollar US.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La Réserve fédérale ou FED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77500" lnSpcReduction="20000"/>
          </a:bodyPr>
          <a:lstStyle/>
          <a:p>
            <a:pPr marL="863600" indent="-646113">
              <a:spcAft>
                <a:spcPts val="1425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dirty="0" smtClean="0">
                <a:solidFill>
                  <a:srgbClr val="0D0D0D"/>
                </a:solidFill>
              </a:rPr>
              <a:t>La </a:t>
            </a:r>
            <a:r>
              <a:rPr lang="fr-FR" dirty="0" smtClean="0">
                <a:solidFill>
                  <a:srgbClr val="0D0D0D"/>
                </a:solidFill>
              </a:rPr>
              <a:t>différence la plus commentée entre les deux instances est sans doute celle du double mandat de la Fed, </a:t>
            </a:r>
            <a:r>
              <a:rPr lang="fr-FR" b="1" dirty="0" smtClean="0">
                <a:solidFill>
                  <a:srgbClr val="0D0D0D"/>
                </a:solidFill>
              </a:rPr>
              <a:t>qui doit veiller à la fois à la stabilité des prix et au soutien de la croissance</a:t>
            </a:r>
            <a:r>
              <a:rPr lang="fr-FR" dirty="0" smtClean="0">
                <a:solidFill>
                  <a:srgbClr val="0D0D0D"/>
                </a:solidFill>
              </a:rPr>
              <a:t>, alors que la BCE a pour </a:t>
            </a:r>
            <a:r>
              <a:rPr lang="fr-FR" b="1" dirty="0" smtClean="0">
                <a:solidFill>
                  <a:srgbClr val="0D0D0D"/>
                </a:solidFill>
              </a:rPr>
              <a:t>unique mission de maîtriser l'inflation</a:t>
            </a:r>
            <a:r>
              <a:rPr lang="fr-FR" dirty="0" smtClean="0">
                <a:solidFill>
                  <a:srgbClr val="0D0D0D"/>
                </a:solidFill>
              </a:rPr>
              <a:t>. </a:t>
            </a:r>
          </a:p>
          <a:p>
            <a:pPr marL="863600" indent="-646113">
              <a:spcAft>
                <a:spcPts val="1425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dirty="0" smtClean="0">
                <a:solidFill>
                  <a:srgbClr val="0D0D0D"/>
                </a:solidFill>
              </a:rPr>
              <a:t>C'est surtout sur la forme que les deux établissements ont des comportements très divergents, </a:t>
            </a:r>
            <a:r>
              <a:rPr lang="fr-FR" dirty="0" smtClean="0">
                <a:solidFill>
                  <a:srgbClr val="0D0D0D"/>
                </a:solidFill>
                <a:cs typeface="Arial" charset="0"/>
              </a:rPr>
              <a:t>La Fed veille avant tout à la stabilité des prix, tandis que la BCE est finalement loin d'être indifférente à l'évolution de la croissance économique de la zone euro. </a:t>
            </a:r>
          </a:p>
          <a:p>
            <a:pPr marL="863600" indent="-646113">
              <a:spcAft>
                <a:spcPts val="1425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dirty="0" smtClean="0">
                <a:solidFill>
                  <a:srgbClr val="0D0D0D"/>
                </a:solidFill>
              </a:rPr>
              <a:t> </a:t>
            </a:r>
            <a:r>
              <a:rPr lang="fr-FR" dirty="0" smtClean="0">
                <a:solidFill>
                  <a:srgbClr val="0D0D0D"/>
                </a:solidFill>
              </a:rPr>
              <a:t>A </a:t>
            </a:r>
            <a:r>
              <a:rPr lang="fr-FR" dirty="0" smtClean="0">
                <a:solidFill>
                  <a:srgbClr val="0D0D0D"/>
                </a:solidFill>
              </a:rPr>
              <a:t>la politique volontariste exacerbée de la Fed s'oppose le gradualisme et la prudence de son homologue francfortois.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Actualités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47500" lnSpcReduction="20000"/>
          </a:bodyPr>
          <a:lstStyle/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00000"/>
                </a:solidFill>
              </a:rPr>
              <a:t>La </a:t>
            </a:r>
            <a:r>
              <a:rPr lang="fr-FR" sz="4200" dirty="0" smtClean="0">
                <a:solidFill>
                  <a:srgbClr val="000000"/>
                </a:solidFill>
              </a:rPr>
              <a:t>BCE</a:t>
            </a:r>
            <a:r>
              <a:rPr lang="fr-FR" sz="4200" dirty="0" smtClean="0">
                <a:solidFill>
                  <a:srgbClr val="0D0D0D"/>
                </a:solidFill>
              </a:rPr>
              <a:t> refuse de se comporter en prêteur en dernier ressort</a:t>
            </a:r>
          </a:p>
          <a:p>
            <a:pPr marL="863600" indent="-646113"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Donc création du fond européen de stabilité financière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Mais manque de fond propre pour couvrir le risque des états membres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Cherche l’augmentation de ses ressources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Demande d’aide auprès de la BCE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Doute et questionnement de la BCE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Accord de la BCE, mais perte de crédibilité auprès des investisseurs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En somme la BCE est différente de FED</a:t>
            </a:r>
          </a:p>
          <a:p>
            <a:pPr marL="863600" indent="-646113">
              <a:lnSpc>
                <a:spcPct val="100000"/>
              </a:lnSpc>
              <a:spcAft>
                <a:spcPts val="1413"/>
              </a:spcAft>
              <a:buClr>
                <a:srgbClr val="0E594D"/>
              </a:buCl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200" dirty="0" smtClean="0">
                <a:solidFill>
                  <a:srgbClr val="0D0D0D"/>
                </a:solidFill>
              </a:rPr>
              <a:t>Mais tente de s’adapter afin de rééquilibrer les paramètres </a:t>
            </a:r>
            <a:r>
              <a:rPr lang="fr-FR" sz="4200" dirty="0" smtClean="0">
                <a:solidFill>
                  <a:srgbClr val="0D0D0D"/>
                </a:solidFill>
              </a:rPr>
              <a:t>financiers</a:t>
            </a:r>
            <a:endParaRPr lang="fr-FR" sz="4200" dirty="0" smtClean="0">
              <a:solidFill>
                <a:srgbClr val="0D0D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Dossier de presse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364163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03/11/2011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 la FED préserve sa marge de manœuvre en révisant à la baisse sa prévision de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croissance.</a:t>
            </a: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>
              <a:solidFill>
                <a:srgbClr val="000000"/>
              </a:solidFill>
              <a:latin typeface="Calibri" pitchFamily="32" charset="0"/>
              <a:cs typeface="Calibri" pitchFamily="32" charset="0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03/11/2011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pression autour  de Mario </a:t>
            </a:r>
            <a:r>
              <a:rPr lang="fr-FR" dirty="0" err="1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Draghi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 pour qu’il achète plus de dette sur le marché et baisse ses taux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directeurs.</a:t>
            </a: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>
              <a:solidFill>
                <a:srgbClr val="000000"/>
              </a:solidFill>
              <a:latin typeface="Calibri" pitchFamily="32" charset="0"/>
              <a:cs typeface="Calibri" pitchFamily="32" charset="0"/>
            </a:endParaRP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04/11/2011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La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BCE desserre par surprise l’étau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monétaire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pour contrer la récession, son taux directeur passe à 1.25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%.</a:t>
            </a: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>
              <a:solidFill>
                <a:srgbClr val="000000"/>
              </a:solidFill>
              <a:latin typeface="Calibri" pitchFamily="32" charset="0"/>
              <a:cs typeface="Calibri" pitchFamily="32" charset="0"/>
            </a:endParaRP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08/11/2011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Le FESF lève de la dette pour l’Irlande au prix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fort.</a:t>
            </a: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>
              <a:solidFill>
                <a:srgbClr val="000000"/>
              </a:solidFill>
              <a:latin typeface="Calibri" pitchFamily="32" charset="0"/>
              <a:cs typeface="Calibri" pitchFamily="32" charset="0"/>
            </a:endParaRP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14/11/2011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le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FESF se dit prêt à aider l’Italie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	1000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milliard d’euros, c’est le montant des fonds propres promis au FESF par les chefs d’états de la zone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euro.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	- Objectif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: transformer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450milliards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en 1000 milliards en attirant les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investisseurs.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dirty="0" smtClean="0">
              <a:solidFill>
                <a:srgbClr val="000000"/>
              </a:solidFill>
              <a:latin typeface="Calibri" pitchFamily="32" charset="0"/>
              <a:cs typeface="Calibri" pitchFamily="32" charset="0"/>
            </a:endParaRPr>
          </a:p>
          <a:p>
            <a:pPr>
              <a:lnSpc>
                <a:spcPct val="100000"/>
              </a:lnSpc>
              <a:buClrTx/>
              <a:buSzTx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14/11/2011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journée test pour la dette italienne : Rome doit procéder à une émission d’obligation à 5 ans, c’est le premier depuis la mise en place du nouveau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  <a:cs typeface="Calibri" pitchFamily="32" charset="0"/>
              </a:rPr>
              <a:t>gouvernement.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Dossier de presse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</a:rPr>
              <a:t>17/11/2011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 les désaccords persistent au niveau du rôle que doit jouer la BCE. « Comme la FED, elle doit jouer un rôle de prêteur en dernier ressort »</a:t>
            </a: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	- Outrepasse du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mandat, perte de crédibilité, et possibilité de fragiliser la monnaie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unique.</a:t>
            </a:r>
            <a:endParaRPr lang="fr-FR" dirty="0" smtClean="0">
              <a:solidFill>
                <a:srgbClr val="000000"/>
              </a:solidFill>
              <a:latin typeface="Calibri" pitchFamily="32" charset="0"/>
            </a:endParaRP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	- Perte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de crédibilité du FESF au niveau des marchés car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il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n’a pas assez de fond pour aider les états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membres.</a:t>
            </a:r>
            <a:endParaRPr lang="fr-FR" dirty="0" smtClean="0">
              <a:solidFill>
                <a:srgbClr val="000000"/>
              </a:solidFill>
              <a:latin typeface="Calibri" pitchFamily="32" charset="0"/>
            </a:endParaRP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	- La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BCE a déjà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racheté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187 milliards d’euros de dette sur le marché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secondaire.</a:t>
            </a:r>
            <a:endParaRPr lang="fr-FR" dirty="0" smtClean="0">
              <a:solidFill>
                <a:srgbClr val="000000"/>
              </a:solidFill>
              <a:latin typeface="Calibri" pitchFamily="32" charset="0"/>
            </a:endParaRP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	- Une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solution reste vraiment envisageable pour lutter contre la montée fulgurante des taux d’intérêts, c’est la participation de la BCE dans le processus : elle doit fixer des limites aux taux d’intérêts à long terme des différents pays, en achetant autant de titre que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nécessaire.</a:t>
            </a:r>
            <a:endParaRPr lang="fr-FR" dirty="0" smtClean="0">
              <a:solidFill>
                <a:srgbClr val="000000"/>
              </a:solidFill>
              <a:latin typeface="Calibri" pitchFamily="32" charset="0"/>
            </a:endParaRP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 </a:t>
            </a: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Calibri" pitchFamily="32" charset="0"/>
              </a:rPr>
              <a:t>18/11/2011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 Division des européens à propos de la BCE</a:t>
            </a:r>
          </a:p>
          <a:p>
            <a:pPr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	- PARIS souhaiterait que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la BCE vienne au secours des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pays les plus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endettés/ Berlin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met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son </a:t>
            </a:r>
            <a:r>
              <a:rPr lang="fr-FR" dirty="0" smtClean="0">
                <a:solidFill>
                  <a:srgbClr val="000000"/>
                </a:solidFill>
                <a:latin typeface="Calibri" pitchFamily="32" charset="0"/>
              </a:rPr>
              <a:t>véto.</a:t>
            </a:r>
            <a:endParaRPr lang="fr-FR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503</Words>
  <Application>Microsoft Office PowerPoint</Application>
  <PresentationFormat>Affichage à l'écran (4:3)</PresentationFormat>
  <Paragraphs>107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Sommaire</vt:lpstr>
      <vt:lpstr>Le FESF</vt:lpstr>
      <vt:lpstr>Le FESF</vt:lpstr>
      <vt:lpstr>Mécanisme du Fonds Européen de stabilité financière</vt:lpstr>
      <vt:lpstr>Le FESF</vt:lpstr>
      <vt:lpstr>Le dispositif d’intervention Européen</vt:lpstr>
      <vt:lpstr>La Banque centrale européenne (BCE)</vt:lpstr>
      <vt:lpstr>La Réserve fédérale ou FED</vt:lpstr>
      <vt:lpstr>La Réserve fédérale ou FED</vt:lpstr>
      <vt:lpstr>Actualités</vt:lpstr>
      <vt:lpstr>Dossier de presse</vt:lpstr>
      <vt:lpstr>Dossier de presse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FESF</dc:title>
  <dc:creator>Maxime</dc:creator>
  <cp:lastModifiedBy>DE OLIVEIRA</cp:lastModifiedBy>
  <cp:revision>41</cp:revision>
  <dcterms:created xsi:type="dcterms:W3CDTF">2011-11-22T16:28:52Z</dcterms:created>
  <dcterms:modified xsi:type="dcterms:W3CDTF">2011-11-24T21:18:21Z</dcterms:modified>
</cp:coreProperties>
</file>