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ectangle à coins arrondis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ectangle à coins arrondis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17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86502-2741-4530-82A3-C762B765388E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18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05A927D-1AA3-4EAD-A674-2C2C9F4224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E3E08-F74F-49BA-A30A-C7B9C7D7786C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E49-9A6C-454E-9B94-B9261CE64B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C377C-EDC3-4BF4-9463-DC3F578077BE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05AF6-D285-445F-99D0-D005AF4D78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EF462-DFE8-4CFB-87C0-F2B9E3E7C339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93DD5-4C14-44A4-ACAC-E76E8348AC2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A754329-A59A-4816-B61D-AA1BCC96EFE2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8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CB2A0E5-5E66-4873-8699-E63ABF6B1B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AC1AF-5803-42AE-93E7-8EE90BD66CAA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3327A-C29F-4859-ADDA-74EA698A11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075F6-664B-420E-B2BE-4513153BCC5D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34D2E-E93E-4F6D-BB60-5F70C5C783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CDD63-2A09-447E-8966-A91BA8E64B29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1E1C7-9E31-4D0E-BCFF-14F207A4FC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E5C4-3EAE-4E01-8D1A-AD90225283C3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380E-BCB9-4503-9444-9334B60B45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ACF42-C1A2-437F-95AA-D265A38D4343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C82F6-2F1B-456A-B235-C42FA8DA5D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DA9A2-86BD-459B-9333-B173CC791F8D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44C01-E22E-484C-B6D4-8157D04E3A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40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F4D20593-BEA3-46BC-AF8D-2391626F8EC6}" type="datetimeFigureOut">
              <a:rPr lang="fr-FR"/>
              <a:pPr>
                <a:defRPr/>
              </a:pPr>
              <a:t>02/12/2011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763B51AC-E548-46F1-AB26-489E1E1A7C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73" r:id="rId5"/>
    <p:sldLayoutId id="2147483674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428625" y="142875"/>
            <a:ext cx="828675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6000">
                <a:solidFill>
                  <a:schemeClr val="bg1"/>
                </a:solidFill>
                <a:latin typeface="Georgia" pitchFamily="18" charset="0"/>
              </a:rPr>
              <a:t>Création d’un observatoire des offres de crédit bancaire</a:t>
            </a:r>
          </a:p>
        </p:txBody>
      </p:sp>
      <p:sp>
        <p:nvSpPr>
          <p:cNvPr id="13314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HAAAAgIDAQEAAAAAAAAAAAAAAAEFBgIEBwgD/8QARBAAAQMDAwIEAwQGBwYHAAAAAQIDBAAFEQYSIRMxB0FRYRQigTJxkaEII0JSgsEVFhc0YrHRGCQzVmNyg6Kl0uHj8f/EABoBAQADAQEBAAAAAAAAAAAAAAACAwQBBQb/xAAtEQACAQMDAgUEAQUAAAAAAAAAAQIDBBESITEFQRMUUWGBIjJxsZEjM6HR4f/aAAwDAQACEQMRAD8A7jRSp0AUUUUAUUUUAUUUUAUUs0lrCQVKIAHcnyoDKioL+uGnvjvghdopfzt2hfGfTPapsHPI7VxST4OJp8Dop0V06FLzp0UAUUs06AVOiigFToooBU6VFAOilToAopE18JsyLBjqkTJDTDKRlS3VhIH1NM4BsV83nmmGlOvOIbbSMqWtQAA9zXOdR+KsKMVsWJgynQMdd35Wh93mfyHvXNLpqO7X9W67THHtqshrAShJ9kjj8efeqZVkuCmdaMeNzqOpvFW12wqZtTSrjIx9tJ2tJPurufoDXKbxqzUOrH3Ez5qhDz/dmR02Uj0Pr/ETUTNOGzj7XYVKWGEiYuKwt9mOhadvUePyJXk5z7nIqqdSWnJO0h5mqqcpaU+7JG1aYlTogcZKekeASMA/dnv+FXHT+oL5pLpxrwy7LtZO1DgGVN+yTnn/ALSc98elR8S6W3T7SWWJCp8gAgrb4aR+fPPp/pUq7c3dT2lyPAZckhxvaBtKWkHy+Y9yD6ZNeX41xCrxn2Xb8s9O56TC3hqi2vd7Z+DpdunxblERKhPoeZX2Uk5+h9D7Vs1xGDD1lpFZmxo3WQOXm2VdRLgH7yQM/wASRke9dI0hrS26njnoq+Hmtj9bEdI3D3T+8k+o+uDXuQba3R5kJ6lusFmp0qdTJip0qKAdFFFAFKiigHRSrSu92t9miKlXWaxEYHG95YSCfQep9hQG6a07pdINpiqlXKWxFYT3ceWEj8+9cl1T41jeqJpWGXCflEuQkjJ/wN9z9cfdVSt2nNWa4mLlXj+kzjhEqSydiFemzjAI4ykccVFyfYi5ehe9SeMUdClx9ORuusZHxT+Qj+FPdX1xVL6d71Y4ZN3nvD5wltclGG8kZISBjHB4IGDnGRVr074VOx3kuT4zLiSwAr4laVjecbv1e0gYxxycgn7JwRYh4ePGY3KcvTqHEJ2kxWEo3DyHzFQwOyeNwH7RqtwlLkpcZy5Ods2+zMsgOyo6ZDj2CiUVp2AZyjGQpB7fMrOPTHNVmSWm7g6ljeGd6koC8bsA8Zx54rtH9nsCK2pMYKKnEFC3HTvWoehUajnvDdkjCEpGO3HatNKzhP7qiRnnGaeFE49NWnKUlQAzknvW1EcykdIbkr4PHBHvXQpXhovkttA1otaKuENZb+GUW1dj6GvQp9NtcfVPPyRbaWMMgzbVR225Zb+IbBCiwchJ/wAJPpV1umo1WiPDEq59BMlrqRWrXbi4Vp7YSpfygjzHcfWtePbrhET03I6lo9MVYdKThAfTEkxlJjOqyNychtR/kasla0KK1U4/9NCqzk8Sf8lTVqeXIZKI9gvsxChuL1xlfDIIwTn5QB2B8/I197HFmuXO3tP2bT0GHPSVpAC1OrQCAcO87VZIx6nFW1en227tJkx0SthLAabURtY6S1rwlRB+VXUUMHsFEDHGNOTF0/b177nItzahkpRJeC+nnacJQOE8oSeAORnvXnvq1BtxpU5N+yb/AHhGny8lvJpfJOwr8myTUWS+yCFn+6zHeEvpJ4BPkodvfj1q0g5rl+o7raNS2tyChU64v/ajOxoSiGl+u49wfMVE6Y1zcNMSE23UCX34QVs3LB6sb2OeSPY8gdvSq3GcqSqyg4+qfb327FTqKMtOcr1Oz061oMyPcIjUuG8h6O6kKQ4g5ChWxUE8lw6KVFAOilRQBVC8WtFSNW2yO7b3imbC3KbaUfldBHI9jx3q+0UayGef/BqdabLqhdqvMFUe8SAWm3ZAGEqByED93I8/MjvyBVs8QfE17SF9bYRbXn1KbVlt14IbAzwoYBJzz6VOeIegIup2PjIeIt3Y+dmQgYJUORn8BzVGYhPap1lp5d+iATIIcbuDS05StSB8qvcE81xQTwIvQuDBr9IB1CAl7TKVL8ymcUg/Tpms/wDaDP8Ayv8A+of/AF1dL/cbbFMZl+0tEuP9FPXibk/TAOPvr5y9CaQv466rfHASOnuj/q8Y8sJxzXVgnKE4rLRT0fpABbqQ5popb/a2zsq+nyCttHj3bj9uwyx9zyT/ACqdb8L9IsOFbVvSQphTJQ6pSxz2Vz2UPX3qB034VQrO4w5OZiXh4ycOKfJQhDBSQSEchSs+v413BXk+w8ebKRldnuA+5SD/ADpnx00+rvarpz/hb/8AdUbfvDm1RokmS7bZK3QwyECKdvzBRQ4oJSnBO0JWBjk5zUJeNJ6Iizo+Lk8w24lYbZdfCA6oJyjepQKmwTwokYHGKHcFtHjTppz7UKan/ubH8jWX9rulXB8zUgf+Ca5zebNpxvTMlEBbabtDdQ6f9/bdUtlY+ZJKQEqKCCMJ57HzxX1sdo0dN0515U0sT2Xw2U53KeQrBzs8iMnntwKSreGs4LqFq6zwmkX8eKmlZcpDUiRIQwoHK1NrwD5cVIx9beH2dyZ0MK/edYUT+aa43ry0WO13AK0/ND8R1tK2kbtxxyFc+XIPBrDQVji3y4ONSiklITsbUraDk9yfQY/OrqUpVpKMHj9FFxDyybms4+Tv7GvtIkANX+AkehXs/wAwKhNXv6V1I02Y2obOmTkJVmW2FOJz2BJ4I8qpd28NkKSFxYCspIKwy+kAjGcHcf8AL3qKneHUgow1CkMuDPZaVjvjkZ9fSoV5O1qJN5z3W6LrS0d9Rc44WOzeGeh9NQYFtssaLatpipTlBDm/dnknd58mpTNebvCLVitIagkWq7uuIgyOCMkpacHIUB5AgnOPavRzLqH2kOtLC21pCkqSchQPYiq+2VwVuLi9L7GeaKKKHAoop0AUUqKAD2NVj4Jn+srk5KE9RLO0kDvk1Zln5SarIdPx0japIycc1KEXKWxGTwjblsMyHWXHkqKmTuThWBn+dQS7xPTvVFYirQ4rehIO07e3I9c+dSE+SGEYQrcs96j3ojTiQnoo3EbSQMHHfv8AfUatzb2bXir7jtONWusReyNpN/jpCW5kV9lwY3HbkD6isBeITryUMPpUVZ2jkFQ+tRC7ICvKX30EJAGF8d6jRMbt8jay80t1Bxtca3KHOTzWy1qWt3nwXlrsUVo1aP8Ac2Rchc1pG3AUPQjJrTluNTElL8RtaT3DjYUD+NQE7UjbadqkuEnsEnaPyqKVfsgq3JSfIEk1tp2Enu0ZJ3SXDN+4aO0vLbPXs8ZrP7UfLZ/8tVK5eGtlcK1QZsxlXklwBaR+QP51Iyb84tOA8celaK784OAo8jHJ71oj06L+4rd5LsVe4eHlwjJzFlR5I8wQWz/pUS1a7/ZpKZLcR5C0eaMLBHocZyKu5uKlnBS5z5A5resjjtyu8S3l0tddzblSc44NJdMpxWpSawdV7OX0tJlPVrmW2yWZVuR1cYJK1J59cY/nXxj61eQgF1t3qjspt9Q//K6LcNEzrk7iAuNLZU44gqdaLRSpBwoYV+RHBqq3TQctgPoTY3nFND5nWF7wjPbhFYbqyV0lmopY9dj0LG+qWLfhxcc/K/yUW4T1zZqpakhKyc8flzXcPCzVEiySYem788FRZzCJFqk7sp2rGen7c5GD2OR2xXIHtPqSDucW2seTqcVPaK0NddWyXmmLky03CSkFxxSlKQDnbsT5AEHzFRVpOhBxqLEX39H2JO5VeblnLfJ6jBp1rQGVx4Udh15TzjbSUKdV3WQACo+5rYrziwdFKnQCp0qKAwkHays+grkmoNWfAXGQw02glKuVHvXVrgvZDdUfJJNeXdSXEyLzMWPN1Ven0uEJVW5rKSMt3qcEolwRrV9UhG7aUbgVISO4zV1hamtcsgof2HHzBaTwa4ra7bIuCC428hG3kBSsE1IGVLtoSJTClIKjnaoc5q3qfSre9acvpa9CFnc1LdNLc7Sm4wloW4mQ0UJ7kKrl8+U3IuLzqpbSErWSFDOcVFzrwiW8VRGC0jts28Y96iZ60IlK6WS2SMDzqPSujx6fOVTVnKOXl47pKGMYLA5Ia3EfEdVPsrFYKft+MONSR7pUKh0xULaLvxACcZCcZJr5KiywlKunkqwcJPOD7V7Pj03tkxK2kifE+yMgK6Et1XmlxYA/KvnN1Ujbst1uYigftAblH6mq4W5Cl7Alzd6Hmttq2ySnMhxhpP8A1FYNMJ7nXBLk+Mi8SnVZcdV/lWzp+6x4l+gSp5X8M28lTpRndt9Rjmvu7Hs0eEncsyJe75ghRSkD760W2rc/MYbDb7YcdSg/MD3IFcnlxafBKDg2sI7LDvK7lfIMhm9W3oNqeUosyCcxyOMoVwFdhnPrU5Z35ib1ekPoa+HSqM7HdayS6hQIBOSfMEHHpUfN8JNKTWUpRGejLAHzMunv6kHIqFleEM6MwpqyanlNtnblqQMpIScpHy47HmvAboTWFLH5X+j00pLlE8ESZdyiIVDjGLGmyWJza1JcCwrC07dwyo8jtgjniqHpa7rs3iWhwtMRYNxeXEW202W0AchBweytwGfvPFTSrb4l2hS3DDtF5T1xIBWMqCwkJCk8pwcCuX6ruN9ZfkIu7C4s74oSsFG0oWVbsp9s/fWmCTo1E2nttv8AJTJSU4uPruerU1lURpS7IvunbddEYHxLCVqA/ZVjkfQ5qWrxk8msKdKnXQKnSooCK1Q98PYpjpONrSufpXlx5CHJC3AQQVlRHrzXprXKFOabmJSkqyg5A9K89GJB6m1aVoPsa9rpOnEssx3TaxgxaaYuCFIYirDu35Sn1r4qtBhoJukpaFEfIgKJNWe0Rk28olQlh8D7aPPFF1t8SUHJqniJBUCgY4HPn+delUjpyzHCq5S08FbtcsQniGgFBXybnOwNaN1jPtuKWtSVAnGUmrK9bjLjlzqMJKnAjA9vOoh+xyHrgOny0VfZSr086zeZb2ZqVCKepckOI81lPyoWE9+BkVmi6TWFZU5k7duFjyqdfdb6fSTL2KQOSR51FSHTHlK64ZlFQHI8qKUZdie65Mv6bDyWRKbUOmAP1fGQKlYsuyz96Hitp4nDRcTkcnzP3VAJZYefCui62gnkJGcVKW20RjIaddWtLCTle8YyKtw54RnlopptM+71iDVxMWThpByptwK+0nnFRbDaG7vBS0oqSp9k4PcZUOKmdS3RF3eAjtAMMI2g55NVjeEOJWhWFpUFJI8iDkGpYeOTlKUmk5I9comsoAQ6S2oAD5xjvWzuB4BBPpmvPMHxYvSR07lFizkFAQOCg8eeRnmrTa/FZpx3dLs0hpCWemktqByfevCl0+4XCyb/ABoLl4OvYrgv6RKCm8QVADDkXk+fC/8A5rrVi1Ta59uYdVKS0tSQCl1QBBqn+IOn4OstZWSA5MAZMV7epkgnggio0ac6c5KSxs/0clUhJLD7mh+jneuvZZ9ldWSuK91mknyQvuB/ECfrXYKpuh/Dq0aNlPy4Dsh6Q8301LeUOE5zgAe4FXMVkLhUU6KAVFOigMVpS4goWkKSoYII7iqpdfD2wXFanDHUy4rkltWBVtorqbXAOZPeFZjudS13NTavRY4qIkaH1NDWtSOhKQrukGux4FGKuhc1ocSZCVKEuUedJ+nb3GcKnbY+gA5+QEisWGm44C3nJDDgBGCg+dejClJ4IB+8VqyLbCkgh+K0sH1QKmrypnfc46SxhbHm974BPKUKd55Kjjmo2U4EjcxHSgewzXoqZojT8vO+AhJPmnioOZ4VWZ0Ex3HWSffNa6fU3HmJU7WL7nBDLkn7LpT7AYrXdkyFfbdUfYmuxzvB1wkmLNQr2WmoCd4TXtr/AIbSHR5bFVqj1GjLnYh5Zx4SZzberzJrOG0mTOisc4deQhWPQqAqyzdB3yIrDkJ8fwE07TYV264xZMxClJadStSdpHY5rRCtCp9siMv6fKOoP+FWl2V9NmRJivdLflTm4YHc81Anw4VNSHLJqGHKaUjqISrglPrkHtVvv0zT2rW4jTWoEQnWl5UAsJU4g8KQc+Rrbe02w+/c3mSh+G/AbiR2Yzm1SEjO4gg+eR+FedRuq1Jbzaf4LZ0aVTfBRGNF6igpWy7ED7DnBUw5uxXw0XAuNi8TLXGmKX05CHdgcTg42H/SrXIOqIWnI1pt1skxJCnVAyo+1ZQ2nkE5z8x4H1NKQ+7P1H4fXCU2tuUsPpeS4naoL6JyCPvBrXUu6s6cozw001tzxyUU7SFOeqJ0qikKdfPHoBRTooAoopUAUU6KAKVOigFToooApU6KAKVOigEQDxgGtd6FFeBDsZpee+UA1s0UBAS9H6flg9a2Mc+aRio5Xh7aW1brfImwleXQfUB+FW+ipxqTjwzmlehUkae1FCOYGqHHE+SJjCVj8Rg0NWG9Tr9bLje5cMotpWttEZBBcUpJTk57DBq3YpYFS8aft/BzSgFFOiqiQUUUUAq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63500" y="-428625"/>
            <a:ext cx="9715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>
              <a:latin typeface="Georgia" pitchFamily="18" charset="0"/>
            </a:endParaRPr>
          </a:p>
        </p:txBody>
      </p:sp>
      <p:sp>
        <p:nvSpPr>
          <p:cNvPr id="13315" name="AutoShape 4" descr="data:image/jpeg;base64,/9j/4AAQSkZJRgABAQAAAQABAAD/2wBDAAkGBwgHBgkIBwgKCgkLDRYPDQwMDRsUFRAWIB0iIiAdHx8kKDQsJCYxJx8fLT0tMTU3Ojo6Iys/RD84QzQ5Ojf/2wBDAQoKCg0MDRoPDxo3JR8lNzc3Nzc3Nzc3Nzc3Nzc3Nzc3Nzc3Nzc3Nzc3Nzc3Nzc3Nzc3Nzc3Nzc3Nzc3Nzc3Nzf/wAARCACHAMADASIAAhEBAxEB/8QAHAABAAIDAQEBAAAAAAAAAAAAAAEFBAYHAwII/8QAPBAAAQMDAgQDBgMGBQUAAAAAAQACAwQFERIhBjFBURNhgQcUInGRoTKxwSMzQlNi0RVScoKSJCVD8PH/xAAZAQEBAQEBAQAAAAAAAAAAAAAAAQIDBAX/xAAiEQEBAAICAgICAwAAAAAAAAAAAQIRAzESIQQTMkFCUWH/2gAMAwEAAhEDEQA/AO4oiICIiAiIgIiICIiAiIgIiICIiAiIgIiICIiAiIgIiICIiAiIgIiICIiAiIgIiICIiAiIgIiICIiAiIgIiICIiAiIgIiICJlV96u9HZqN1TWSaQNmsbu557AdSptZLbqMmqq4KOEzVU0cMTSAXyOwBk4CU9VDUx66eVkrejmOBH2XFeJuKq+91rmv8OOnj/DA78LPM93ef0HelopP8NlDxPVwzlxcBBI5oH+0HA9QuF55K9c+Hlcd2+36KypXE7LxrxTGXhtTFUszloq2AuHlluNvv+vQOFuMI7tLJS17IaarY4BrWSlwdnlnIGCe2488ggdMeSZOHJw5cfbbEUBwxzU5XRyEREBERAREQEREEZUqEyglRlRlEE5U5XyiCcooVDxdfpbBQe8R0VROHZBlYwOjh8375x8gfTmpbqLJbdR6cS8SUdgp2uqHB08mfChB3djqew8/12XH75xDW3qc1E4+PVoY8nDYwTyaOf8A79PKur57rcJpHOfIZTqmmOBkdmnt9t1iyxuiHhw/vnfCyIfwDsDzHzXj5OS5XT6nBwY8c3e3pK2Glp2unc2TqGjm93c915xU8spDodpZTndvwsH6nbp/8iio2zStZC3DmHJfjO454PI8+f8Affd7BZXvzPWRhreTWYxqHcjoPI+vQCYYXJrl5pxz/WLw9YRMGyyMcIm5w485M9Qe25Geu+Nudtd+H4p4xLS/samNpEcjRyHYjqNhseyya7iaxWeo91r7lT084aHGN7sHB6qtrfaPwvTHDq6SU8gIqd7vvjH3XqmMxmo+XlyZZXdWPC/FlZSyR2ziRgjmOzJmkuDsdQTuR89xnfUAXLfo5GyNDmkFpGQQcghaJerTTXeidFK3Z4BDm7Fp5hwPQjn5Kstd+ruEZW011f7xbnHDZ3ENIJPXkASfQ5/hO510nbqOUysWhrIa6nbPTSB8buo6eRHQ+SyFrbKcplQiD6RfKIJymURBCIiAijKakEovKWeKIapZGRju44WDVXilp26i9jxvuxwP5LNyk7HtdrpSWejdV18hjhBDchpOSeQ2XPL/AO06V0ckVloA1xyBJWYOR/oafzPzV/xDeBX2qohgYXRvidqcGahy752Wi1nDjnyudTl8dK78HjsOWkjtnceeVyz5Lfx6duG8X82nNutdFVyyP0nxXlzmMYGjJ7ADA9FbW2nZPrlkdJ4rhgiQFrsHoO/p9O2ucWxVVsvBtz6rxWeGx+qIBg+LOcbnljuV1qxUUbLdSRBu0TGtBxvgbBT6/Ke3W/J8fxTYbGIWtmqYwHj8LM5xjkT0z5DYfPJN1NWQ0zmxvyA7OHY2HzWS4gZVXWwtmcC/Vz2I6LrJp5csrld1yP2lslqeNZ5YY5Hs93jbraPhzjvyVA+iqZZo/wBmNPisO72/3XbpLPa3zGaVoklIA1iIaj6lekdBQN2bTynyJA/JPSPWS5FsLPBydhzbkEYWWyKO6UmKiEaX7FrjkFeUNPTb4pgB5vJVjTNZHpaxrWjPIbKiwtHC9ts8rH273iGNudMIncWAYxjB5gdAdh0wrwKtNe5wxEwF3d5wFkQySkAv8P8A2nKTKXoZSLzDx1X0DlaH0ijKlAREQRlfJKjK+HuwEEySNY3LiAPMqgvPFFDbon+8VUcB30hx1OI8mt3VlPIwuIe9gPQOI2Wt3Lh613OQuqZGPJOzNYGorGV9FaNe/aNaZ5RITU6GYGhkePn8R2ysan4ofXOPh2i+yRAfCY4Ghu+/MnHb81uj+E7TQT6rfTUlNUcs6W63f7juPssSrqpaeWSjqIG+LkfCWlzm+bSvLfGXfbG5+2BTXqrlovdhaa0R6C3xHyQAeuHlej7zVQW6eYxOL4CwNbzyDsV8CSphc6WKJxYDgl4wHHt81ZwRtr4dLoGsyNRaHh3Xrj9VvDkxy9RqWOQ8a1VXc7m66ywuYRE1jmacbNzv912SyuHuzMf5QVW1NBb4siofC3p8ZAB8t170lTFTEMikY+PJBLXA6V28pO12yOKb62w2ae4vgNR4RaPDa7STqcBzx5rn0ntVqZGjTaIIskDMlUXc/k0LcbzU2yup3UVwDJoZMF0bs4ODkcvMfZYFMLHQNDaK3U7MHm2BoJ9Tus+cZlRwDxFVcR0tbPWNhZ4UwYwRDbGkHrzT2i1EtPbaIQzSR66sNcY3lpI0POMjzAWS++0tI1oMEkbXbAsYXD1AGfsvq5W+l4moqZ5q2+BHKXtfBICCcFpBPqfPIS2abwsl9qT2ayvku1Y6R73kU43c4k/iXQ5qhscEj3HAa0kntstbs9ioLHJJLBUaHPbpcXyasgHI2/ssuevpYi4thfPq2e5rcDHrzUxykx1acmUt9PexXeasldG+pYQ0AjYZK2OGWTlrIWs09fRBgNNTkS8gxoa3ZYFwv3EFG/8A7bb6OtGNRY+VzHj6Eg/X0WMeTHq1iN+FK6pIklqJdbeQDnBvqAcLIp4qiDOqYSMAJAxgrlLuPuKWuAPD+g9RFU4z5nVGVb272h3V/hsqrC5rdI1H3kEk9dtAC7bkku1dJhnZKP2bg5ewcudUV+oKd5nqYpKVofs50UjgN9gSG4z0W1WfiCiuXwwSOc7zjc3P1AVwz8ja8ypXw05C+ltXwsepDjG7QcOxzWQvlzQcgoNRlo/e65wN1lMw/FA0Nbt9MuHyIVRxBbvFjMTKtzHAYwJSc/PqtqvVip6+P4m4kG7XDYg98qhppq6zTeDcWmro84ExYDLH6/xD57+a55YW9JVPw/fzZ6qO38TtDo37U1fJk47NkPbs7691Z8W3mxWuq8Suq2NqpGBghbH45lHQloPwj+okLHv9wtFfL7pDRVVymLvgZSxFpz31uLQMeoVBU8GVDptdPDAwEYcXPEpA+YDQfofmuGc9asZ01yr4wuVS19Pb6EQsI+N85dI54P8Ama0geXXlzVZUSXivcRVXepJcd44ZC0erWYH1W/RcL+AzHuPvHfW0OA+QGFiVlGKEHxaZ7SRgAtIH9lnG48d3IbUPBPCAquJ6aepZrZT5neXuDi4gfDnn1IPoupMslO5jXCIh8gLyXZOM9t1ScE2+phtlyrqZgfUTujgjBxs0ZLue2+Qt8scFQ63sdcQPH1HYYGByHJd5j9mEypLv01F3CbXz63VDw3OAA3kF7nhpjXBzamTX30hbr7tHzwvg0rOhKz9U/UXxjTprHNI9jhUklhzlzefkVyW/R1tj4xuxtUskOJgRGG6o3gsacObyI3XerkwQzwBkrm8y/HZapxBaI6i/1Lg0ESNjcP8AiB+iYTVsVr3CXETbv4dE+jip7oAcQOBEU/mwnkf6T54W1R2aeV/ifBE4H4gwDb6bLXqzgxzyHQsc1wIcHNOCCORB6KxnPFc0DYY6tkDg0NM0cIEj8dXOPXzGFn65v0aWsnDcMLWVDxVSuB1ZiIbj1wsiOhtMdLqmqvDYScieRjT6nAP3XPK7gm4VUxkq7lWeOQSfeZ3yMIHM5JyOaxabgyWlqPDmpZTI8bPh3Lh8xthYuOEvuM+o6nTVljJbHT1NO5jAGs0An0LuR+qtoqammaCI4pB5gHmtAouF61lO1kPjiTH4Zi0xg999Tirt9ku1GNFhr4GueBr97pGv1YzsSwsI59l248scprTUrZKqnhgp/wBnCxoL25AaN91l08bA0FrGj5Ba/bXXt4dBdI6I/ECZKYuxkfMlbJC3DAu0V6t2X2F8tC+lRCghfSIPMtzzXnLAyQYc1p+YXvhRhBSVttqw0i2vpoifxeJDrBVTLT8VR4DYrROxo5CORm3/ACIW4lqjCmoNBq5b2+TNXZXCMc/danOfRwH5qDdqZlMaept9zgbj/wA0HiN+rCfyW+li+HRNcNwFn68exzxnE9LbKEU9HTwSxte6QtL3Rk57NLfsvGi9pleRpl4dbFCAdB96JOPPLea3+W2U8v44mn0XgbFR/wAlv0VmEnQ1ZvtNgH7yz1Wf6JGlSfahRY2s1wJ7ZZ/dbMbDREbwtPoo/wAAof5DVdDR7l7Q6WpkZI6yXHDRpw18e2eu6urXcDd5hc4GxGi8JsYa12p7SM/iOBj5EdFeO4doXc4G7+SxBwrBBUuqLfNJSTOGlzojjUOx7qeP9JpYTz0dJTe8VlRHBFjIdM4Nz9VrNx49t1O7RbLdXXJ4/ihjDIwf9TiCfQK0i4NonVHvFW6Spn/mSvLj91cU9ppKduI4WgfJNelajb+L6W84gqWttspxmnrY8OJ6aX7sP5+S2GBssj99ZcG40kb4Pbp9FkVthoK2MsngY8HuFgQ8KRU0LqelqamKlfs6BshDcfLp6LNw3U0q7pVUFJUGKgjlq67P7uF/wMP9Tv0GT8l6U1rut1Ifd6pwh2/6eH4I/Ucz6krY7fZqShjayCJrQ0YCsGxgbAYC1MZOlYtFRxUsQjiYGtHJZYCnC+sLQgKURAREQEREAqERAIUEIiBhMIiBpTSiIIwpAREE4TCIgYTCIgnCYREBSiIIU4REH//Z"/>
          <p:cNvSpPr>
            <a:spLocks noChangeAspect="1" noChangeArrowheads="1"/>
          </p:cNvSpPr>
          <p:nvPr/>
        </p:nvSpPr>
        <p:spPr bwMode="auto">
          <a:xfrm>
            <a:off x="63500" y="-428625"/>
            <a:ext cx="12287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>
              <a:latin typeface="Georgia" pitchFamily="18" charset="0"/>
            </a:endParaRPr>
          </a:p>
        </p:txBody>
      </p:sp>
      <p:sp>
        <p:nvSpPr>
          <p:cNvPr id="13316" name="AutoShape 6" descr="data:image/jpeg;base64,/9j/4AAQSkZJRgABAQAAAQABAAD/2wBDAAkGBwgHBgkIBwgKCgkLDRYPDQwMDRsUFRAWIB0iIiAdHx8kKDQsJCYxJx8fLT0tMTU3Ojo6Iys/RD84QzQ5Ojf/2wBDAQoKCg0MDRoPDxo3JR8lNzc3Nzc3Nzc3Nzc3Nzc3Nzc3Nzc3Nzc3Nzc3Nzc3Nzc3Nzc3Nzc3Nzc3Nzc3Nzc3Nzf/wAARCACZAKoDASIAAhEBAxEB/8QAHAAAAgIDAQEAAAAAAAAAAAAAAAEFBgIEBwgD/8QARBAAAQMDAwIEAwQGBwYHAAAAAQIDBAAFEQYSIRMxB0FRYRQigTJxkaEII0JSgsEVFhc0YrHRGCQzVmNyg6Kl0uHj8f/EABoBAQADAQEBAAAAAAAAAAAAAAACAwQBBQb/xAAtEQACAQMDAgUEAQUAAAAAAAAAAQIDBBESITEFQRMUUWGBIjJxsZEjM6HR4f/aAAwDAQACEQMRAD8A7jRSp0AUUUUAUUUUAUUUUAUUs0lrCQVKIAHcnyoDKioL+uGnvjvghdopfzt2hfGfTPapsHPI7VxST4OJp8Dop0V06FLzp0UAUUs06AVOiigFToooBU6VFAOilToAopE18JsyLBjqkTJDTDKRlS3VhIH1NM4BsV83nmmGlOvOIbbSMqWtQAA9zXOdR+KsKMVsWJgynQMdd35Wh93mfyHvXNLpqO7X9W67THHtqshrAShJ9kjj8efeqZVkuCmdaMeNzqOpvFW12wqZtTSrjIx9tJ2tJPurufoDXKbxqzUOrH3Ez5qhDz/dmR02Uj0Pr/ETUTNOGzj7XYVKWGEiYuKwt9mOhadvUePyJXk5z7nIqqdSWnJO0h5mqqcpaU+7JG1aYlTogcZKekeASMA/dnv+FXHT+oL5pLpxrwy7LtZO1DgGVN+yTnn/ALSc98elR8S6W3T7SWWJCp8gAgrb4aR+fPPp/pUq7c3dT2lyPAZckhxvaBtKWkHy+Y9yD6ZNeX41xCrxn2Xb8s9O56TC3hqi2vd7Z+DpdunxblERKhPoeZX2Uk5+h9D7Vs1xGDD1lpFZmxo3WQOXm2VdRLgH7yQM/wASRke9dI0hrS26njnoq+Hmtj9bEdI3D3T+8k+o+uDXuQba3R5kJ6lusFmp0qdTJip0qKAdFFFAFKiigHRSrSu92t9miKlXWaxEYHG95YSCfQep9hQG6a07pdINpiqlXKWxFYT3ceWEj8+9cl1T41jeqJpWGXCflEuQkjJ/wN9z9cfdVSt2nNWa4mLlXj+kzjhEqSydiFemzjAI4ykccVFyfYi5ehe9SeMUdClx9ORuusZHxT+Qj+FPdX1xVL6d71Y4ZN3nvD5wltclGG8kZISBjHB4IGDnGRVr074VOx3kuT4zLiSwAr4laVjecbv1e0gYxxycgn7JwRYh4ePGY3KcvTqHEJ2kxWEo3DyHzFQwOyeNwH7RqtwlLkpcZy5Ods2+zMsgOyo6ZDj2CiUVp2AZyjGQpB7fMrOPTHNVmSWm7g6ljeGd6koC8bsA8Zx54rtH9nsCK2pMYKKnEFC3HTvWoehUajnvDdkjCEpGO3HatNKzhP7qiRnnGaeFE49NWnKUlQAzknvW1EcykdIbkr4PHBHvXQpXhovkttA1otaKuENZb+GUW1dj6GvQp9NtcfVPPyRbaWMMgzbVR225Zb+IbBCiwchJ/wAJPpV1umo1WiPDEq59BMlrqRWrXbi4Vp7YSpfygjzHcfWtePbrhET03I6lo9MVYdKThAfTEkxlJjOqyNychtR/kasla0KK1U4/9NCqzk8Sf8lTVqeXIZKI9gvsxChuL1xlfDIIwTn5QB2B8/I197HFmuXO3tP2bT0GHPSVpAC1OrQCAcO87VZIx6nFW1en227tJkx0SthLAabURtY6S1rwlRB+VXUUMHsFEDHGNOTF0/b177nItzahkpRJeC+nnacJQOE8oSeAORnvXnvq1BtxpU5N+yb/AHhGny8lvJpfJOwr8myTUWS+yCFn+6zHeEvpJ4BPkodvfj1q0g5rl+o7raNS2tyChU64v/ajOxoSiGl+u49wfMVE6Y1zcNMSE23UCX34QVs3LB6sb2OeSPY8gdvSq3GcqSqyg4+qfb327FTqKMtOcr1Oz061oMyPcIjUuG8h6O6kKQ4g5ChWxUE8lw6KVFAOilRQBVC8WtFSNW2yO7b3imbC3KbaUfldBHI9jx3q+0UayGef/BqdabLqhdqvMFUe8SAWm3ZAGEqByED93I8/MjvyBVs8QfE17SF9bYRbXn1KbVlt14IbAzwoYBJzz6VOeIegIup2PjIeIt3Y+dmQgYJUORn8BzVGYhPap1lp5d+iATIIcbuDS05StSB8qvcE81xQTwIvQuDBr9IB1CAl7TKVL8ymcUg/Tpms/wDaDP8Ayv8A+of/AF1dL/cbbFMZl+0tEuP9FPXibk/TAOPvr5y9CaQv466rfHASOnuj/q8Y8sJxzXVgnKE4rLRT0fpABbqQ5popb/a2zsq+nyCttHj3bj9uwyx9zyT/ACqdb8L9IsOFbVvSQphTJQ6pSxz2Vz2UPX3qB034VQrO4w5OZiXh4ycOKfJQhDBSQSEchSs+v413BXk+w8ebKRldnuA+5SD/ADpnx00+rvarpz/hb/8AdUbfvDm1RokmS7bZK3QwyECKdvzBRQ4oJSnBO0JWBjk5zUJeNJ6Iizo+Lk8w24lYbZdfCA6oJyjepQKmwTwokYHGKHcFtHjTppz7UKan/ubH8jWX9rulXB8zUgf+Ca5zebNpxvTMlEBbabtDdQ6f9/bdUtlY+ZJKQEqKCCMJ57HzxX1sdo0dN0515U0sT2Xw2U53KeQrBzs8iMnntwKSreGs4LqFq6zwmkX8eKmlZcpDUiRIQwoHK1NrwD5cVIx9beH2dyZ0MK/edYUT+aa43ry0WO13AK0/ND8R1tK2kbtxxyFc+XIPBrDQVji3y4ONSiklITsbUraDk9yfQY/OrqUpVpKMHj9FFxDyybms4+Tv7GvtIkANX+AkehXs/wAwKhNXv6V1I02Y2obOmTkJVmW2FOJz2BJ4I8qpd28NkKSFxYCspIKwy+kAjGcHcf8AL3qKneHUgow1CkMuDPZaVjvjkZ9fSoV5O1qJN5z3W6LrS0d9Rc44WOzeGeh9NQYFtssaLatpipTlBDm/dnknd58mpTNebvCLVitIagkWq7uuIgyOCMkpacHIUB5AgnOPavRzLqH2kOtLC21pCkqSchQPYiq+2VwVuLi9L7GeaKKKHAoop0AUUqKAD2NVj4Jn+srk5KE9RLO0kDvk1Zln5SarIdPx0japIycc1KEXKWxGTwjblsMyHWXHkqKmTuThWBn+dQS7xPTvVFYirQ4rehIO07e3I9c+dSE+SGEYQrcs96j3ojTiQnoo3EbSQMHHfv8AfUatzb2bXir7jtONWusReyNpN/jpCW5kV9lwY3HbkD6isBeITryUMPpUVZ2jkFQ+tRC7ICvKX30EJAGF8d6jRMbt8jay80t1Bxtca3KHOTzWy1qWt3nwXlrsUVo1aP8Ac2Rchc1pG3AUPQjJrTluNTElL8RtaT3DjYUD+NQE7UjbadqkuEnsEnaPyqKVfsgq3JSfIEk1tp2Enu0ZJ3SXDN+4aO0vLbPXs8ZrP7UfLZ/8tVK5eGtlcK1QZsxlXklwBaR+QP51Iyb84tOA8celaK784OAo8jHJ71oj06L+4rd5LsVe4eHlwjJzFlR5I8wQWz/pUS1a7/ZpKZLcR5C0eaMLBHocZyKu5uKlnBS5z5A5resjjtyu8S3l0tddzblSc44NJdMpxWpSawdV7OX0tJlPVrmW2yWZVuR1cYJK1J59cY/nXxj61eQgF1t3qjspt9Q//K6LcNEzrk7iAuNLZU44gqdaLRSpBwoYV+RHBqq3TQctgPoTY3nFND5nWF7wjPbhFYbqyV0lmopY9dj0LG+qWLfhxcc/K/yUW4T1zZqpakhKyc8flzXcPCzVEiySYem788FRZzCJFqk7sp2rGen7c5GD2OR2xXIHtPqSDucW2seTqcVPaK0NddWyXmmLky03CSkFxxSlKQDnbsT5AEHzFRVpOhBxqLEX39H2JO5VeblnLfJ6jBp1rQGVx4Udh15TzjbSUKdV3WQACo+5rYrziwdFKnQCp0qKAwkHays+grkmoNWfAXGQw02glKuVHvXVrgvZDdUfJJNeXdSXEyLzMWPN1Ven0uEJVW5rKSMt3qcEolwRrV9UhG7aUbgVISO4zV1hamtcsgof2HHzBaTwa4ra7bIuCC428hG3kBSsE1IGVLtoSJTClIKjnaoc5q3qfSre9acvpa9CFnc1LdNLc7Sm4wloW4mQ0UJ7kKrl8+U3IuLzqpbSErWSFDOcVFzrwiW8VRGC0jts28Y96iZ60IlK6WS2SMDzqPSujx6fOVTVnKOXl47pKGMYLA5Ia3EfEdVPsrFYKft+MONSR7pUKh0xULaLvxACcZCcZJr5KiywlKunkqwcJPOD7V7Pj03tkxK2kifE+yMgK6Et1XmlxYA/KvnN1Ujbst1uYigftAblH6mq4W5Cl7Alzd6Hmttq2ySnMhxhpP8A1FYNMJ7nXBLk+Mi8SnVZcdV/lWzp+6x4l+gSp5X8M28lTpRndt9Rjmvu7Hs0eEncsyJe75ghRSkD760W2rc/MYbDb7YcdSg/MD3IFcnlxafBKDg2sI7LDvK7lfIMhm9W3oNqeUosyCcxyOMoVwFdhnPrU5Z35ib1ekPoa+HSqM7HdayS6hQIBOSfMEHHpUfN8JNKTWUpRGejLAHzMunv6kHIqFleEM6MwpqyanlNtnblqQMpIScpHy47HmvAboTWFLH5X+j00pLlE8ESZdyiIVDjGLGmyWJza1JcCwrC07dwyo8jtgjniqHpa7rs3iWhwtMRYNxeXEW202W0AchBweytwGfvPFTSrb4l2hS3DDtF5T1xIBWMqCwkJCk8pwcCuX6ruN9ZfkIu7C4s74oSsFG0oWVbsp9s/fWmCTo1E2nttv8AJTJSU4uPruerU1lURpS7IvunbddEYHxLCVqA/ZVjkfQ5qWrxk8msKdKnXQKnSooCK1Q98PYpjpONrSufpXlx5CHJC3AQQVlRHrzXprXKFOabmJSkqyg5A9K89GJB6m1aVoPsa9rpOnEssx3TaxgxaaYuCFIYirDu35Sn1r4qtBhoJukpaFEfIgKJNWe0Rk28olQlh8D7aPPFF1t8SUHJqniJBUCgY4HPn+delUjpyzHCq5S08FbtcsQniGgFBXybnOwNaN1jPtuKWtSVAnGUmrK9bjLjlzqMJKnAjA9vOoh+xyHrgOny0VfZSr086zeZb2ZqVCKepckOI81lPyoWE9+BkVmi6TWFZU5k7duFjyqdfdb6fSTL2KQOSR51FSHTHlK64ZlFQHI8qKUZdie65Mv6bDyWRKbUOmAP1fGQKlYsuyz96Hitp4nDRcTkcnzP3VAJZYefCui62gnkJGcVKW20RjIaddWtLCTle8YyKtw54RnlopptM+71iDVxMWThpByptwK+0nnFRbDaG7vBS0oqSp9k4PcZUOKmdS3RF3eAjtAMMI2g55NVjeEOJWhWFpUFJI8iDkGpYeOTlKUmk5I9comsoAQ6S2oAD5xjvWzuB4BBPpmvPMHxYvSR07lFizkFAQOCg8eeRnmrTa/FZpx3dLs0hpCWemktqByfevCl0+4XCyb/ABoLl4OvYrgv6RKCm8QVADDkXk+fC/8A5rrVi1Ta59uYdVKS0tSQCl1QBBqn+IOn4OstZWSA5MAZMV7epkgnggio0ac6c5KSxs/0clUhJLD7mh+jneuvZZ9ldWSuK91mknyQvuB/ECfrXYKpuh/Dq0aNlPy4Dsh6Q8301LeUOE5zgAe4FXMVkLhUU6KAVFOigMVpS4goWkKSoYII7iqpdfD2wXFanDHUy4rkltWBVtorqbXAOZPeFZjudS13NTavRY4qIkaH1NDWtSOhKQrukGux4FGKuhc1ocSZCVKEuUedJ+nb3GcKnbY+gA5+QEisWGm44C3nJDDgBGCg+dejClJ4IB+8VqyLbCkgh+K0sH1QKmrypnfc46SxhbHm974BPKUKd55Kjjmo2U4EjcxHSgewzXoqZojT8vO+AhJPmnioOZ4VWZ0Ex3HWSffNa6fU3HmJU7WL7nBDLkn7LpT7AYrXdkyFfbdUfYmuxzvB1wkmLNQr2WmoCd4TXtr/AIbSHR5bFVqj1GjLnYh5Zx4SZzberzJrOG0mTOisc4deQhWPQqAqyzdB3yIrDkJ8fwE07TYV264xZMxClJadStSdpHY5rRCtCp9siMv6fKOoP+FWl2V9NmRJivdLflTm4YHc81Anw4VNSHLJqGHKaUjqISrglPrkHtVvv0zT2rW4jTWoEQnWl5UAsJU4g8KQc+Rrbe02w+/c3mSh+G/AbiR2Yzm1SEjO4gg+eR+FedRuq1Jbzaf4LZ0aVTfBRGNF6igpWy7ED7DnBUw5uxXw0XAuNi8TLXGmKX05CHdgcTg42H/SrXIOqIWnI1pt1skxJCnVAyo+1ZQ2nkE5z8x4H1NKQ+7P1H4fXCU2tuUsPpeS4naoL6JyCPvBrXUu6s6cozw001tzxyUU7SFOeqJ0qikKdfPHoBRTooAoopUAUU6KAKVOigFToooApU6KAKVOigEQDxgGtd6FFeBDsZpee+UA1s0UBAS9H6flg9a2Mc+aRio5Xh7aW1brfImwleXQfUB+FW+ipxqTjwzmlehUkae1FCOYGqHHE+SJjCVj8Rg0NWG9Tr9bLje5cMotpWttEZBBcUpJTk57DBq3YpYFS8aft/BzSgFFOiqiQUUUUAq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63500" y="-520700"/>
            <a:ext cx="11811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>
              <a:latin typeface="Georgia" pitchFamily="18" charset="0"/>
            </a:endParaRPr>
          </a:p>
        </p:txBody>
      </p:sp>
      <p:pic>
        <p:nvPicPr>
          <p:cNvPr id="9224" name="Picture 8" descr="http://www.giscp.com/wp-content/uploads/2011/04/wpid-CreditC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562475"/>
            <a:ext cx="255587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http://www.mes-guides.com/images_upload/rachat_credit_sans_hypothequ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4292600"/>
            <a:ext cx="3024188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re 1"/>
          <p:cNvSpPr>
            <a:spLocks noGrp="1"/>
          </p:cNvSpPr>
          <p:nvPr>
            <p:ph type="title"/>
          </p:nvPr>
        </p:nvSpPr>
        <p:spPr>
          <a:xfrm>
            <a:off x="357188" y="714375"/>
            <a:ext cx="8229600" cy="1066800"/>
          </a:xfrm>
        </p:spPr>
        <p:txBody>
          <a:bodyPr/>
          <a:lstStyle/>
          <a:p>
            <a:r>
              <a:rPr lang="fr-FR" smtClean="0"/>
              <a:t>Plan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625" y="1857375"/>
            <a:ext cx="8229600" cy="4643438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Introduction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fr-FR" sz="1100" dirty="0" smtClean="0"/>
          </a:p>
          <a:p>
            <a:pPr marL="681228" indent="-571500" fontAlgn="auto">
              <a:spcAft>
                <a:spcPts val="0"/>
              </a:spcAft>
              <a:buClr>
                <a:schemeClr val="accent3"/>
              </a:buClr>
              <a:buFont typeface="+mj-lt"/>
              <a:buAutoNum type="romanUcPeriod"/>
              <a:defRPr/>
            </a:pPr>
            <a:r>
              <a:rPr lang="fr-FR" u="sng" dirty="0" smtClean="0"/>
              <a:t>Description des crédits (Immobilier et à la consommation)</a:t>
            </a:r>
          </a:p>
          <a:p>
            <a:pPr marL="681228" indent="-571500" fontAlgn="auto">
              <a:spcAft>
                <a:spcPts val="0"/>
              </a:spcAft>
              <a:buClr>
                <a:schemeClr val="accent3"/>
              </a:buClr>
              <a:buFont typeface="+mj-lt"/>
              <a:buAutoNum type="romanUcPeriod"/>
              <a:defRPr/>
            </a:pPr>
            <a:r>
              <a:rPr lang="fr-FR" u="sng" dirty="0" smtClean="0"/>
              <a:t>Comparaison des différents organismes </a:t>
            </a:r>
            <a:r>
              <a:rPr lang="fr-FR" u="sng" smtClean="0"/>
              <a:t>de crédit</a:t>
            </a:r>
          </a:p>
          <a:p>
            <a:pPr marL="681228" indent="-571500" fontAlgn="auto">
              <a:spcAft>
                <a:spcPts val="0"/>
              </a:spcAft>
              <a:buClr>
                <a:schemeClr val="accent3"/>
              </a:buClr>
              <a:buFont typeface="+mj-lt"/>
              <a:buAutoNum type="romanUcPeriod"/>
              <a:defRPr/>
            </a:pPr>
            <a:r>
              <a:rPr lang="fr-FR" u="sng" smtClean="0"/>
              <a:t>Recommandations </a:t>
            </a:r>
            <a:r>
              <a:rPr lang="fr-FR" u="sng" dirty="0" smtClean="0"/>
              <a:t>pour le site internet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fr-FR" sz="1100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dirty="0" smtClean="0"/>
              <a:t>Conclusion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fr-FR" sz="1100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dirty="0" smtClean="0"/>
              <a:t>Débat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850" y="1196975"/>
            <a:ext cx="8229600" cy="1066800"/>
          </a:xfrm>
        </p:spPr>
        <p:txBody>
          <a:bodyPr/>
          <a:lstStyle/>
          <a:p>
            <a:r>
              <a:rPr lang="fr-FR" smtClean="0"/>
              <a:t>Introduction</a:t>
            </a:r>
          </a:p>
        </p:txBody>
      </p:sp>
      <p:sp>
        <p:nvSpPr>
          <p:cNvPr id="15362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Augmentation du nombre de crédit</a:t>
            </a:r>
          </a:p>
          <a:p>
            <a:endParaRPr lang="fr-FR" smtClean="0"/>
          </a:p>
          <a:p>
            <a:r>
              <a:rPr lang="fr-FR" smtClean="0"/>
              <a:t>Permettre une lecture claire et objective des offres bancaires qui existent sur le marché.</a:t>
            </a:r>
          </a:p>
          <a:p>
            <a:endParaRPr lang="fr-FR" smtClean="0"/>
          </a:p>
          <a:p>
            <a:r>
              <a:rPr lang="fr-FR" smtClean="0"/>
              <a:t>Crédit : mise à disposition d’une somme d’argent, contre engagement de remboursement  avec intérêts.</a:t>
            </a:r>
          </a:p>
          <a:p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re 1"/>
          <p:cNvSpPr>
            <a:spLocks noGrp="1"/>
          </p:cNvSpPr>
          <p:nvPr>
            <p:ph type="title"/>
          </p:nvPr>
        </p:nvSpPr>
        <p:spPr>
          <a:xfrm>
            <a:off x="428625" y="785813"/>
            <a:ext cx="8229600" cy="1066800"/>
          </a:xfrm>
        </p:spPr>
        <p:txBody>
          <a:bodyPr/>
          <a:lstStyle/>
          <a:p>
            <a:r>
              <a:rPr lang="fr-FR" smtClean="0"/>
              <a:t>Description du crédit immobilier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625" y="2286000"/>
            <a:ext cx="8229600" cy="4286250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PTZ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Eco-prêt à taux zéro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 plan épargne logement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Prêts réglementés PC/PAS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 immobilier à taux variable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 achat revente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 immobilier in fine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Prêts pour vos travaux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 immobilier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fr-FR" dirty="0" smtClean="0"/>
              <a:t>Prêt relais</a:t>
            </a:r>
            <a:endParaRPr lang="fr-FR" dirty="0"/>
          </a:p>
        </p:txBody>
      </p:sp>
      <p:pic>
        <p:nvPicPr>
          <p:cNvPr id="16387" name="Picture 2" descr="http://www.rachat-credit-pret.fr/images/16.Rachat-credit-surendet9517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8350" y="3562350"/>
            <a:ext cx="329565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Description du crédit à la consommation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625" y="3000375"/>
            <a:ext cx="8229600" cy="3036888"/>
          </a:xfrm>
        </p:spPr>
        <p:txBody>
          <a:bodyPr/>
          <a:lstStyle/>
          <a:p>
            <a:r>
              <a:rPr lang="fr-FR" smtClean="0"/>
              <a:t>Crédit affecté</a:t>
            </a:r>
          </a:p>
          <a:p>
            <a:r>
              <a:rPr lang="fr-FR" smtClean="0"/>
              <a:t>Crédit personnel</a:t>
            </a:r>
          </a:p>
          <a:p>
            <a:r>
              <a:rPr lang="fr-FR" smtClean="0"/>
              <a:t>Crédit renouvelable</a:t>
            </a:r>
          </a:p>
          <a:p>
            <a:r>
              <a:rPr lang="fr-FR" smtClean="0"/>
              <a:t>Location avec option d’achat</a:t>
            </a:r>
          </a:p>
          <a:p>
            <a:r>
              <a:rPr lang="fr-FR" smtClean="0"/>
              <a:t>Location longue durée</a:t>
            </a:r>
          </a:p>
          <a:p>
            <a:r>
              <a:rPr lang="fr-FR" smtClean="0"/>
              <a:t>Prêt étudiant</a:t>
            </a:r>
          </a:p>
        </p:txBody>
      </p:sp>
      <p:pic>
        <p:nvPicPr>
          <p:cNvPr id="17411" name="Picture 4" descr="http://t2.gstatic.com/images?q=tbn:ANd9GcToTUknu-mgiKgEyy7TinbkUDC_sVjweEDt05OCUU8teM91N2WY5f4TfD4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860800"/>
            <a:ext cx="29194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Comparaison des différents organismes de crédit</a:t>
            </a:r>
            <a:endParaRPr lang="fr-FR" dirty="0"/>
          </a:p>
        </p:txBody>
      </p:sp>
      <p:sp>
        <p:nvSpPr>
          <p:cNvPr id="18434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Pourquoi faire un crédit sur Internet</a:t>
            </a:r>
          </a:p>
          <a:p>
            <a:endParaRPr lang="fr-FR" smtClean="0"/>
          </a:p>
          <a:p>
            <a:r>
              <a:rPr lang="fr-FR" smtClean="0"/>
              <a:t>Avantages</a:t>
            </a:r>
          </a:p>
          <a:p>
            <a:endParaRPr lang="fr-FR" smtClean="0"/>
          </a:p>
          <a:p>
            <a:r>
              <a:rPr lang="fr-FR" smtClean="0"/>
              <a:t>Inconvénients</a:t>
            </a:r>
          </a:p>
        </p:txBody>
      </p:sp>
      <p:pic>
        <p:nvPicPr>
          <p:cNvPr id="18435" name="Picture 2" descr="http://ts3.mm.bing.net/images/thumbnail.aspx?q=1427033439370&amp;id=ee2c79080a412d2e971b619a38bcd29a&amp;url=http%3a%2f%2fwww.credit.1bc3.com%2fimages%2f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4437063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Recommandations</a:t>
            </a:r>
          </a:p>
        </p:txBody>
      </p:sp>
      <p:sp>
        <p:nvSpPr>
          <p:cNvPr id="19458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Un site internet ou toutes les offres sont regroupées.</a:t>
            </a:r>
          </a:p>
          <a:p>
            <a:endParaRPr lang="fr-FR" smtClean="0"/>
          </a:p>
          <a:p>
            <a:r>
              <a:rPr lang="fr-FR" smtClean="0"/>
              <a:t>Un site qui informerait les particuliers et les professionnels.</a:t>
            </a:r>
          </a:p>
          <a:p>
            <a:endParaRPr lang="fr-FR" smtClean="0"/>
          </a:p>
          <a:p>
            <a:r>
              <a:rPr lang="fr-FR" smtClean="0"/>
              <a:t>Pas d’inscription, ni de formulaires à remplir</a:t>
            </a:r>
          </a:p>
        </p:txBody>
      </p:sp>
      <p:pic>
        <p:nvPicPr>
          <p:cNvPr id="19459" name="Picture 4" descr="C:\Users\Ludivine\AppData\Local\Microsoft\Windows\Temporary Internet Files\Content.IE5\TBFF3BKM\MP900149073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260350"/>
            <a:ext cx="2879725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Conclusion</a:t>
            </a:r>
          </a:p>
        </p:txBody>
      </p:sp>
      <p:sp>
        <p:nvSpPr>
          <p:cNvPr id="20482" name="Espace réservé du contenu 2"/>
          <p:cNvSpPr>
            <a:spLocks noGrp="1"/>
          </p:cNvSpPr>
          <p:nvPr>
            <p:ph idx="1"/>
          </p:nvPr>
        </p:nvSpPr>
        <p:spPr>
          <a:xfrm>
            <a:off x="428625" y="2533650"/>
            <a:ext cx="8229600" cy="4324350"/>
          </a:xfrm>
        </p:spPr>
        <p:txBody>
          <a:bodyPr/>
          <a:lstStyle/>
          <a:p>
            <a:r>
              <a:rPr lang="fr-FR" smtClean="0"/>
              <a:t>Mettre les crédits immobiliers et les crédits à la consommation.</a:t>
            </a:r>
          </a:p>
          <a:p>
            <a:endParaRPr lang="fr-FR" smtClean="0"/>
          </a:p>
          <a:p>
            <a:r>
              <a:rPr lang="fr-FR" smtClean="0"/>
              <a:t>Tableau qui présenterait les différentes offres.</a:t>
            </a:r>
          </a:p>
          <a:p>
            <a:endParaRPr lang="fr-FR" smtClean="0"/>
          </a:p>
          <a:p>
            <a:r>
              <a:rPr lang="fr-FR" smtClean="0"/>
              <a:t>Possibilité à la personne de rentrer certains critères si elle le souhaite.</a:t>
            </a:r>
          </a:p>
        </p:txBody>
      </p:sp>
      <p:pic>
        <p:nvPicPr>
          <p:cNvPr id="20483" name="Picture 3" descr="C:\Users\Ludivine\AppData\Local\Microsoft\Windows\Temporary Internet Files\Content.IE5\UADSQAEZ\MP900405598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260350"/>
            <a:ext cx="338455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Débat</a:t>
            </a:r>
          </a:p>
        </p:txBody>
      </p:sp>
      <p:sp>
        <p:nvSpPr>
          <p:cNvPr id="2150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Que pensez-vous de la création de cet observatoire des offres de crédit ?</a:t>
            </a:r>
          </a:p>
          <a:p>
            <a:endParaRPr lang="fr-FR" smtClean="0"/>
          </a:p>
          <a:p>
            <a:r>
              <a:rPr lang="fr-FR" smtClean="0"/>
              <a:t>Avez-vous d’autres propositions concernant les critères, la présentation et autres ?</a:t>
            </a:r>
          </a:p>
        </p:txBody>
      </p:sp>
      <p:pic>
        <p:nvPicPr>
          <p:cNvPr id="21507" name="Picture 1" descr="C:\Users\Ludivine\AppData\Local\Microsoft\Windows\Temporary Internet Files\Content.IE5\X9QS85W8\MP90030891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643438"/>
            <a:ext cx="30241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2" descr="C:\Users\Ludivine\AppData\Local\Microsoft\Windows\Temporary Internet Files\Content.IE5\8216W95R\MP900400269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333375"/>
            <a:ext cx="1871662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80</TotalTime>
  <Words>213</Words>
  <Application>Microsoft Office PowerPoint</Application>
  <PresentationFormat>Affichage à l'écran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Modèle de conception</vt:lpstr>
      </vt:variant>
      <vt:variant>
        <vt:i4>4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Georgia</vt:lpstr>
      <vt:lpstr>Arial</vt:lpstr>
      <vt:lpstr>Trebuchet MS</vt:lpstr>
      <vt:lpstr>Wingdings 2</vt:lpstr>
      <vt:lpstr>Calibri</vt:lpstr>
      <vt:lpstr>Urbain</vt:lpstr>
      <vt:lpstr>Urbain</vt:lpstr>
      <vt:lpstr>Urbain</vt:lpstr>
      <vt:lpstr>Urbain</vt:lpstr>
      <vt:lpstr>Diapositive 1</vt:lpstr>
      <vt:lpstr>Plan</vt:lpstr>
      <vt:lpstr>Introduction</vt:lpstr>
      <vt:lpstr>Description du crédit immobilier</vt:lpstr>
      <vt:lpstr>Description du crédit à la consommation</vt:lpstr>
      <vt:lpstr>Comparaison des différents organismes de crédit</vt:lpstr>
      <vt:lpstr>Recommandations</vt:lpstr>
      <vt:lpstr>Conclusion</vt:lpstr>
      <vt:lpstr>Débat</vt:lpstr>
    </vt:vector>
  </TitlesOfParts>
  <Company>UMLV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brouss05</dc:creator>
  <cp:lastModifiedBy>Full Name</cp:lastModifiedBy>
  <cp:revision>13</cp:revision>
  <dcterms:created xsi:type="dcterms:W3CDTF">2011-12-01T12:04:59Z</dcterms:created>
  <dcterms:modified xsi:type="dcterms:W3CDTF">2011-12-02T07:48:59Z</dcterms:modified>
</cp:coreProperties>
</file>