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92" r:id="rId3"/>
    <p:sldId id="289" r:id="rId4"/>
    <p:sldId id="290" r:id="rId5"/>
    <p:sldId id="274" r:id="rId6"/>
    <p:sldId id="276" r:id="rId7"/>
    <p:sldId id="277" r:id="rId8"/>
    <p:sldId id="257" r:id="rId9"/>
    <p:sldId id="278" r:id="rId10"/>
    <p:sldId id="258" r:id="rId11"/>
    <p:sldId id="262" r:id="rId12"/>
    <p:sldId id="273" r:id="rId13"/>
    <p:sldId id="269" r:id="rId14"/>
    <p:sldId id="279" r:id="rId15"/>
    <p:sldId id="263" r:id="rId16"/>
    <p:sldId id="280" r:id="rId17"/>
    <p:sldId id="29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4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04" autoAdjust="0"/>
  </p:normalViewPr>
  <p:slideViewPr>
    <p:cSldViewPr>
      <p:cViewPr>
        <p:scale>
          <a:sx n="70" d="100"/>
          <a:sy n="70" d="100"/>
        </p:scale>
        <p:origin x="-13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A66C3-868D-4F79-BB8F-0CF3C89DA60B}" type="datetimeFigureOut">
              <a:rPr lang="en-US" smtClean="0"/>
              <a:t>1/5/2012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17621-CC2F-4308-9F50-B3835B2E14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1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C61CE-AFF3-42DB-AF4F-AA311E7CF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84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EE103-58AC-48B7-94FB-58AC90D661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7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DDFDD3-16DE-4A84-9712-CE58EC1AE65B}" type="datetimeFigureOut">
              <a:rPr lang="fr-FR" smtClean="0"/>
              <a:pPr/>
              <a:t>05/01/2012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96BD14-9A52-4D12-8FAC-811EED42E80E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fr/2/2b/Logo-BCE-png.pn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static.lexpansion.com/medias/15/zone-euro_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712968" cy="5333575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fr-FR" sz="4800" dirty="0" smtClean="0">
                <a:solidFill>
                  <a:schemeClr val="tx1"/>
                </a:solidFill>
              </a:rPr>
              <a:t>ACTUALITE SUR LA </a:t>
            </a:r>
            <a:br>
              <a:rPr lang="fr-FR" sz="4800" dirty="0" smtClean="0">
                <a:solidFill>
                  <a:schemeClr val="tx1"/>
                </a:solidFill>
              </a:rPr>
            </a:br>
            <a:r>
              <a:rPr lang="fr-FR" sz="4800" dirty="0" smtClean="0">
                <a:solidFill>
                  <a:schemeClr val="accent1"/>
                </a:solidFill>
              </a:rPr>
              <a:t>ZONE EURO </a:t>
            </a:r>
            <a:endParaRPr lang="fr-FR" sz="4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11167"/>
            <a:ext cx="8229600" cy="1143000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SOMMAIRE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120"/>
          </a:xfrm>
        </p:spPr>
        <p:txBody>
          <a:bodyPr/>
          <a:lstStyle/>
          <a:p>
            <a:r>
              <a:rPr lang="fr-FR" dirty="0" smtClean="0"/>
              <a:t>BILAN DE LA ZONE EURO VU PAR LES AGENCES DE NOTATIONS</a:t>
            </a:r>
          </a:p>
          <a:p>
            <a:endParaRPr lang="fr-FR" dirty="0" smtClean="0"/>
          </a:p>
          <a:p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I) La crise de la zone euro</a:t>
            </a:r>
          </a:p>
          <a:p>
            <a:pPr marL="0" indent="0">
              <a:buNone/>
            </a:pPr>
            <a:endParaRPr lang="fr-FR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II) Le MES : aide au pays en difficultés de la zone euro</a:t>
            </a:r>
          </a:p>
          <a:p>
            <a:endParaRPr lang="fr-FR" dirty="0" smtClean="0"/>
          </a:p>
          <a:p>
            <a:r>
              <a:rPr lang="fr-FR" dirty="0" smtClean="0"/>
              <a:t>CONCLUSION</a:t>
            </a:r>
            <a:endParaRPr lang="en-US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0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8520" y="1052736"/>
            <a:ext cx="4608512" cy="590465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NOTATIONS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679604" y="2112302"/>
            <a:ext cx="1152128" cy="412501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026" name="Picture 2" descr="C:\Users\Marine\Documents\Cours\technique de financement\échelle fitc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550" y="2132856"/>
            <a:ext cx="1152128" cy="458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rine\Documents\Cours\technique de financement\échelle standard &amp; poor'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132856"/>
            <a:ext cx="1198523" cy="454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9604" y="1641621"/>
            <a:ext cx="13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MOODY’S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8049603" y="1655197"/>
            <a:ext cx="72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S&amp;P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6393566" y="162923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FITCH</a:t>
            </a:r>
            <a:endParaRPr lang="en-US" dirty="0"/>
          </a:p>
        </p:txBody>
      </p:sp>
      <p:pic>
        <p:nvPicPr>
          <p:cNvPr id="10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3" y="77104"/>
            <a:ext cx="1342803" cy="10055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237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71878"/>
            <a:ext cx="9036496" cy="86636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chute des notes </a:t>
            </a:r>
            <a:b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la zone euro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896544"/>
          </a:xfrm>
        </p:spPr>
        <p:txBody>
          <a:bodyPr>
            <a:normAutofit fontScale="85000" lnSpcReduction="10000"/>
          </a:bodyPr>
          <a:lstStyle/>
          <a:p>
            <a:pPr lvl="0">
              <a:tabLst>
                <a:tab pos="1616075" algn="l"/>
              </a:tabLst>
            </a:pP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Belgique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: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dirty="0" smtClean="0"/>
              <a:t>décembre 		Aa1 </a:t>
            </a:r>
            <a:r>
              <a:rPr lang="fr-FR" dirty="0"/>
              <a:t>à Aa3</a:t>
            </a:r>
            <a:endParaRPr lang="en-US" dirty="0"/>
          </a:p>
          <a:p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Chypre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	</a:t>
            </a:r>
            <a:r>
              <a:rPr lang="fr-FR" dirty="0" smtClean="0"/>
              <a:t>novembre</a:t>
            </a:r>
            <a:r>
              <a:rPr lang="en-US" dirty="0" smtClean="0"/>
              <a:t> 		</a:t>
            </a:r>
            <a:r>
              <a:rPr lang="fr-FR" dirty="0" smtClean="0"/>
              <a:t>Baa1 </a:t>
            </a:r>
            <a:r>
              <a:rPr lang="fr-FR" dirty="0"/>
              <a:t>à </a:t>
            </a:r>
            <a:r>
              <a:rPr lang="fr-FR" dirty="0" smtClean="0"/>
              <a:t>Baa3</a:t>
            </a:r>
          </a:p>
          <a:p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Espagne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: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dirty="0" smtClean="0"/>
              <a:t>octobre 		Aa2 </a:t>
            </a:r>
            <a:r>
              <a:rPr lang="fr-FR" dirty="0"/>
              <a:t>à A1</a:t>
            </a:r>
            <a:endParaRPr lang="en-US" dirty="0"/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Grèce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: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dirty="0" smtClean="0"/>
              <a:t>juillet 			</a:t>
            </a:r>
            <a:r>
              <a:rPr lang="fr-FR" dirty="0" err="1" smtClean="0"/>
              <a:t>Caa</a:t>
            </a:r>
            <a:r>
              <a:rPr lang="fr-FR" dirty="0" smtClean="0"/>
              <a:t> </a:t>
            </a:r>
            <a:r>
              <a:rPr lang="fr-FR" dirty="0"/>
              <a:t>à </a:t>
            </a:r>
            <a:r>
              <a:rPr lang="fr-FR" dirty="0" smtClean="0"/>
              <a:t>Ca</a:t>
            </a:r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Irlande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	</a:t>
            </a:r>
            <a:r>
              <a:rPr lang="fr-FR" dirty="0" smtClean="0"/>
              <a:t>juillet 			Baa3 </a:t>
            </a:r>
            <a:r>
              <a:rPr lang="fr-FR" dirty="0"/>
              <a:t>à Ba1</a:t>
            </a:r>
            <a:endParaRPr lang="en-US" dirty="0"/>
          </a:p>
          <a:p>
            <a:pPr lvl="0"/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Italie :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dirty="0" smtClean="0"/>
              <a:t>octobre 		Aa2 </a:t>
            </a:r>
            <a:r>
              <a:rPr lang="fr-FR" dirty="0"/>
              <a:t>à </a:t>
            </a:r>
            <a:r>
              <a:rPr lang="fr-FR" dirty="0" smtClean="0"/>
              <a:t>A2        baisse de 3 crans</a:t>
            </a:r>
            <a:endParaRPr lang="en-US" dirty="0"/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	</a:t>
            </a:r>
            <a:r>
              <a:rPr lang="fr-FR" dirty="0" smtClean="0"/>
              <a:t>septembre 		A1 </a:t>
            </a:r>
            <a:r>
              <a:rPr lang="fr-FR" dirty="0"/>
              <a:t>à A2</a:t>
            </a:r>
            <a:endParaRPr lang="en-US" dirty="0"/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Portugal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	</a:t>
            </a:r>
            <a:r>
              <a:rPr lang="fr-FR" dirty="0" smtClean="0"/>
              <a:t>juillet 			Baa1 </a:t>
            </a:r>
            <a:r>
              <a:rPr lang="fr-FR" dirty="0"/>
              <a:t>à </a:t>
            </a:r>
            <a:r>
              <a:rPr lang="fr-FR" dirty="0" smtClean="0"/>
              <a:t>Ba2     baisse de 4 crans</a:t>
            </a:r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Slovénie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	</a:t>
            </a:r>
            <a:r>
              <a:rPr lang="fr-FR" dirty="0" smtClean="0"/>
              <a:t>septembre 		Aa2 </a:t>
            </a:r>
            <a:r>
              <a:rPr lang="fr-FR" dirty="0"/>
              <a:t>à Aa3 </a:t>
            </a:r>
            <a:r>
              <a:rPr lang="fr-FR" dirty="0" smtClean="0"/>
              <a:t>     décembre A1</a:t>
            </a:r>
          </a:p>
          <a:p>
            <a:pPr lvl="0"/>
            <a:endParaRPr lang="en-US" dirty="0"/>
          </a:p>
          <a:p>
            <a:pPr lvl="0"/>
            <a:endParaRPr lang="fr-FR" dirty="0" smtClean="0"/>
          </a:p>
          <a:p>
            <a:pPr marL="0" lvl="0" indent="0">
              <a:buNone/>
            </a:pPr>
            <a:r>
              <a:rPr lang="fr-FR" sz="31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 élève :</a:t>
            </a:r>
          </a:p>
          <a:p>
            <a:pPr lvl="0"/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Estonie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: </a:t>
            </a:r>
            <a:r>
              <a:rPr lang="fr-FR" dirty="0" smtClean="0"/>
              <a:t>augmentation </a:t>
            </a:r>
            <a:r>
              <a:rPr lang="fr-FR" dirty="0"/>
              <a:t>de la note de 2crans par </a:t>
            </a:r>
            <a:r>
              <a:rPr lang="fr-FR" dirty="0" smtClean="0"/>
              <a:t>S&amp;P à A1</a:t>
            </a:r>
            <a:endParaRPr lang="en-US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19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572001" y="2060848"/>
            <a:ext cx="4571999" cy="4917678"/>
          </a:xfrm>
        </p:spPr>
        <p:txBody>
          <a:bodyPr>
            <a:noAutofit/>
          </a:bodyPr>
          <a:lstStyle/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Comment? 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Nouvelle hausse des impôts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Réduction du nombre de salariés dans le secteur public notamment en ne renouvelant pas les postes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Baisse des salaires des fonctionnaires  et générale </a:t>
            </a:r>
          </a:p>
          <a:p>
            <a:pPr>
              <a:buNone/>
            </a:pPr>
            <a:endParaRPr lang="fr-FR" sz="800" dirty="0" smtClean="0"/>
          </a:p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 but?  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Amener son déficit public à 5.4% en 2012 contre 9% en 2011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Regagner la confiance des marchés financiers 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Préserver son intégration à la zone euro 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Stimuler la compétitivité</a:t>
            </a:r>
          </a:p>
          <a:p>
            <a:pPr>
              <a:buNone/>
            </a:pPr>
            <a:endParaRPr lang="fr-FR" sz="1900" dirty="0" smtClean="0"/>
          </a:p>
          <a:p>
            <a:pPr>
              <a:buNone/>
            </a:pPr>
            <a:endParaRPr lang="fr-FR" sz="1900" dirty="0" smtClean="0"/>
          </a:p>
        </p:txBody>
      </p:sp>
      <p:pic>
        <p:nvPicPr>
          <p:cNvPr id="5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1440160" cy="1078445"/>
          </a:xfrm>
          <a:prstGeom prst="rect">
            <a:avLst/>
          </a:prstGeom>
          <a:noFill/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457200" y="641663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fr-FR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Mercredi 7 Décembre:</a:t>
            </a:r>
          </a:p>
          <a:p>
            <a:pPr lvl="0" algn="ctr">
              <a:spcBef>
                <a:spcPct val="0"/>
              </a:spcBef>
            </a:pPr>
            <a:r>
              <a:rPr lang="fr-FR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Nouveau plan de rigueur </a:t>
            </a:r>
          </a:p>
          <a:p>
            <a:pPr lvl="0" algn="ctr">
              <a:spcBef>
                <a:spcPct val="0"/>
              </a:spcBef>
            </a:pPr>
            <a:r>
              <a:rPr lang="fr-FR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pour la Grèce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Le premier ministre grec Lucas Papademos (à g.) et son ministre des finances,  Evangelos Venizélos, pendant la discussion du budget 2012, à Athènes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348880"/>
            <a:ext cx="4176464" cy="316835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520" y="5589240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/>
              <a:t>Le nouveau premier ministre grec </a:t>
            </a:r>
            <a:r>
              <a:rPr lang="fr-FR" sz="1600" b="1" i="1" dirty="0" smtClean="0"/>
              <a:t>Lucas </a:t>
            </a:r>
            <a:r>
              <a:rPr lang="fr-FR" sz="1600" b="1" i="1" dirty="0" err="1" smtClean="0"/>
              <a:t>Papademos</a:t>
            </a:r>
            <a:r>
              <a:rPr lang="fr-FR" sz="1600" b="1" i="1" dirty="0" smtClean="0"/>
              <a:t> </a:t>
            </a:r>
            <a:r>
              <a:rPr lang="fr-FR" sz="1600" i="1" dirty="0" smtClean="0"/>
              <a:t>et son ministre des finances, </a:t>
            </a:r>
            <a:r>
              <a:rPr lang="fr-FR" sz="1600" b="1" i="1" dirty="0" err="1" smtClean="0"/>
              <a:t>Evangelos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Vénizélos</a:t>
            </a:r>
            <a:r>
              <a:rPr lang="fr-FR" sz="1600" i="1" dirty="0" smtClean="0"/>
              <a:t> 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0688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Vendredi 30 Décembre:</a:t>
            </a:r>
            <a:b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VENTE DE 4 AIRBUS A340  </a:t>
            </a:r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0" y="1916832"/>
            <a:ext cx="4413176" cy="4941168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sz="3800" dirty="0" smtClean="0"/>
              <a:t>4 Airbus A340 usagés  ont été vendus pour </a:t>
            </a:r>
            <a:r>
              <a:rPr lang="fr-FR" sz="3800" b="1" dirty="0" smtClean="0">
                <a:ln>
                  <a:solidFill>
                    <a:schemeClr val="accent1"/>
                  </a:solidFill>
                </a:ln>
              </a:rPr>
              <a:t>40,4 millions de dollars (31 millions d'euros) </a:t>
            </a:r>
            <a:r>
              <a:rPr lang="fr-FR" sz="3800" dirty="0" smtClean="0"/>
              <a:t>alors qu’ils tentaient de les vendre depuis Novembre 2010</a:t>
            </a:r>
            <a:endParaRPr lang="fr-FR" sz="3800" b="1" dirty="0" smtClean="0"/>
          </a:p>
          <a:p>
            <a:pPr algn="just">
              <a:buFont typeface="Wingdings" pitchFamily="2" charset="2"/>
              <a:buChar char="Ø"/>
            </a:pPr>
            <a:r>
              <a:rPr lang="fr-FR" sz="3800" dirty="0" smtClean="0"/>
              <a:t>Ces avions appartenaient à la compagnie d’Etat  aérienne: </a:t>
            </a:r>
            <a:r>
              <a:rPr lang="fr-FR" sz="3800" b="1" dirty="0" smtClean="0">
                <a:ln>
                  <a:solidFill>
                    <a:schemeClr val="accent1"/>
                  </a:solidFill>
                </a:ln>
              </a:rPr>
              <a:t>«</a:t>
            </a:r>
            <a:r>
              <a:rPr lang="fr-FR" sz="3800" b="1" dirty="0" err="1" smtClean="0">
                <a:ln>
                  <a:solidFill>
                    <a:schemeClr val="accent1"/>
                  </a:solidFill>
                </a:ln>
              </a:rPr>
              <a:t>Olympic</a:t>
            </a:r>
            <a:r>
              <a:rPr lang="fr-FR" sz="3800" b="1" dirty="0" smtClean="0">
                <a:ln>
                  <a:solidFill>
                    <a:schemeClr val="accent1"/>
                  </a:solidFill>
                </a:ln>
              </a:rPr>
              <a:t> Airlines » </a:t>
            </a:r>
            <a:r>
              <a:rPr lang="fr-FR" sz="3800" dirty="0" smtClean="0"/>
              <a:t>privatisée en 2009</a:t>
            </a:r>
          </a:p>
          <a:p>
            <a:pPr>
              <a:buNone/>
            </a:pPr>
            <a:endParaRPr lang="fr-FR" sz="3800" dirty="0" smtClean="0"/>
          </a:p>
          <a:p>
            <a:r>
              <a:rPr lang="fr-FR" sz="3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Pourquoi?: </a:t>
            </a:r>
          </a:p>
          <a:p>
            <a:pPr algn="just">
              <a:buFont typeface="Wingdings" pitchFamily="2" charset="2"/>
              <a:buChar char="Ø"/>
            </a:pPr>
            <a:r>
              <a:rPr lang="fr-FR" sz="3800" dirty="0" smtClean="0"/>
              <a:t>L’Etat s’était engagé à réaliser un processus de </a:t>
            </a:r>
            <a:r>
              <a:rPr lang="fr-FR" sz="3800" b="1" dirty="0" smtClean="0">
                <a:ln>
                  <a:solidFill>
                    <a:schemeClr val="accent1"/>
                  </a:solidFill>
                </a:ln>
              </a:rPr>
              <a:t>privatisations en échange d'un plan de sauvetage </a:t>
            </a:r>
            <a:r>
              <a:rPr lang="fr-FR" sz="3800" dirty="0" smtClean="0"/>
              <a:t>de l'Union européenne et du Fonds monétaire international en 2010</a:t>
            </a:r>
          </a:p>
          <a:p>
            <a:pPr>
              <a:buNone/>
            </a:pPr>
            <a:endParaRPr lang="fr-FR" sz="3800" dirty="0" smtClean="0"/>
          </a:p>
          <a:p>
            <a:r>
              <a:rPr lang="fr-FR" sz="3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But?: </a:t>
            </a:r>
          </a:p>
          <a:p>
            <a:pPr>
              <a:buFont typeface="Wingdings" pitchFamily="2" charset="2"/>
              <a:buChar char="Ø"/>
            </a:pPr>
            <a:r>
              <a:rPr lang="fr-FR" sz="3800" dirty="0" smtClean="0"/>
              <a:t>Bénéficier du plan de sauvetage</a:t>
            </a:r>
          </a:p>
          <a:p>
            <a:pPr>
              <a:buFont typeface="Wingdings" pitchFamily="2" charset="2"/>
              <a:buChar char="Ø"/>
            </a:pPr>
            <a:r>
              <a:rPr lang="fr-FR" sz="3800" dirty="0" smtClean="0"/>
              <a:t>Diminuer leur dette  </a:t>
            </a:r>
          </a:p>
          <a:p>
            <a:pPr>
              <a:buFont typeface="Wingdings" pitchFamily="2" charset="2"/>
              <a:buChar char="Ø"/>
            </a:pPr>
            <a:r>
              <a:rPr lang="fr-FR" sz="3800" dirty="0" smtClean="0"/>
              <a:t>S‘assurer des liquidités</a:t>
            </a:r>
          </a:p>
          <a:p>
            <a:endParaRPr lang="fr-FR" dirty="0" smtClean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30722" name="Picture 2" descr="http://www.az-aviation.com/forum/photos/Airbus-A340-Olympic_Airlines_gr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16832"/>
            <a:ext cx="4355976" cy="332690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179512" y="5445224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Les 4 airbus appartenant à la flotte d’</a:t>
            </a:r>
            <a:r>
              <a:rPr lang="fr-FR" sz="1600" i="1" dirty="0" err="1" smtClean="0"/>
              <a:t>Olympic</a:t>
            </a:r>
            <a:r>
              <a:rPr lang="fr-FR" sz="1600" i="1" dirty="0" smtClean="0"/>
              <a:t> Airlines vendus à une société de Miami de vente d’avion d’occasion: Apollo Aviation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CAUSES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>
            <a:normAutofit/>
          </a:bodyPr>
          <a:lstStyle/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L’INTEGRATION DE LA GRECE DANS LA ZONE EURO EST REMISE EN CAUSE 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Plan de sauvetage vital pour préserver sa place dans la zone euro</a:t>
            </a:r>
          </a:p>
          <a:p>
            <a:pPr>
              <a:buFont typeface="Wingdings" pitchFamily="2" charset="2"/>
              <a:buChar char="Ø"/>
            </a:pPr>
            <a:endParaRPr lang="fr-FR" sz="1800" dirty="0" smtClean="0"/>
          </a:p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CONFIANCE SUR LES MARCHES FINANCIERS CHUTE 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Problème de solvabilité 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Défaut de paiement</a:t>
            </a:r>
          </a:p>
          <a:p>
            <a:pPr>
              <a:buFont typeface="Wingdings" pitchFamily="2" charset="2"/>
              <a:buChar char="Ø"/>
            </a:pPr>
            <a:endParaRPr lang="fr-FR" sz="1800" dirty="0" smtClean="0"/>
          </a:p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AUGMENTATION DES TAUX D’EMPRUNTS POUR LA GRECE A CAUSE RISQUE</a:t>
            </a:r>
          </a:p>
          <a:p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fr-FR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Vendredi 30 Décembre: </a:t>
            </a:r>
            <a:b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Nouvelles mesurent de rigueur</a:t>
            </a:r>
            <a:b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l’Espagne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84784"/>
            <a:ext cx="8496944" cy="486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Image 3" descr="Le nouveau premier ministre espagnol, Mariano Rajoy, au Parlement à Madrid, le 13 décembre 2011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3816424" cy="302433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1520" y="5301208"/>
            <a:ext cx="381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/>
              <a:t>Le nouveau premier ministre espagnol, </a:t>
            </a:r>
            <a:r>
              <a:rPr lang="fr-FR" sz="1600" b="1" i="1" dirty="0" smtClean="0"/>
              <a:t>Mariano </a:t>
            </a:r>
            <a:r>
              <a:rPr lang="fr-FR" sz="1600" b="1" i="1" dirty="0" err="1" smtClean="0"/>
              <a:t>Rajoy</a:t>
            </a:r>
            <a:endParaRPr lang="fr-FR" sz="1600" i="1" dirty="0"/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211960" y="1916832"/>
            <a:ext cx="49320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Comment?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Nouveau gèle des salaires de la fonction   publique (sauf dans les secteurs de la santé, éducation, forces de l’ordre et les inspecteurs des impôts)</a:t>
            </a:r>
          </a:p>
          <a:p>
            <a:pPr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Gèle du smic à 641,40 €/ mois</a:t>
            </a:r>
          </a:p>
          <a:p>
            <a:pPr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Le décret-loi de mesure d’urgence</a:t>
            </a:r>
          </a:p>
          <a:p>
            <a:pPr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Hausse des impôts (rapporterait 6,3 milliards d’€)</a:t>
            </a:r>
          </a:p>
          <a:p>
            <a:pPr>
              <a:buNone/>
            </a:pPr>
            <a:endParaRPr lang="fr-FR" sz="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3"/>
              </a:buCl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Quel but?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Economiser 8,9 milliards d'euros pour faire face à un déficit public finalement plus élevé que prévu: 8% du PIB au lieu de 6%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Ramener le déficit public à 4,4% du PIB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Rassurer les marchés financiers (coûts d’emprunts très élevés)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fr-FR" dirty="0" smtClean="0"/>
              <a:t>Assainir les finances publiques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CAUSES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389120"/>
          </a:xfrm>
        </p:spPr>
        <p:txBody>
          <a:bodyPr/>
          <a:lstStyle/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DE CHÔMAGE LE PLUS ELEVE DEPUIS LA CRISE DE 2008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Il dépasse les 20%</a:t>
            </a:r>
          </a:p>
          <a:p>
            <a:pPr>
              <a:buFont typeface="Wingdings" pitchFamily="2" charset="2"/>
              <a:buChar char="Ø"/>
            </a:pPr>
            <a:endParaRPr lang="fr-FR" sz="1800" dirty="0" smtClean="0"/>
          </a:p>
          <a:p>
            <a:r>
              <a:rPr lang="fr-FR" sz="1800" dirty="0" smtClean="0"/>
              <a:t> </a:t>
            </a:r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EXODE DE LA JEUNESSE ESPAGNOLE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Selon l'INE(équivalent de l’INSEE), 45,8% des 16-24 ans étaient au chômage au troisième trimestre 2011</a:t>
            </a:r>
          </a:p>
          <a:p>
            <a:pPr>
              <a:buFont typeface="Wingdings" pitchFamily="2" charset="2"/>
              <a:buChar char="Ø"/>
            </a:pPr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NOTATION</a:t>
            </a:r>
          </a:p>
          <a:p>
            <a:pPr>
              <a:buFont typeface="Arial" pitchFamily="34" charset="0"/>
              <a:buChar char="•"/>
            </a:pPr>
            <a:endParaRPr lang="fr-FR" sz="1800" dirty="0" smtClean="0"/>
          </a:p>
          <a:p>
            <a:pPr>
              <a:buFont typeface="Arial" pitchFamily="34" charset="0"/>
              <a:buChar char="•"/>
            </a:pPr>
            <a:endParaRPr lang="fr-FR" sz="1800" dirty="0" smtClean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29" y="214357"/>
            <a:ext cx="1440160" cy="10784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L’Italie bénéficie d’une baisse des taux d’emprunts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10242" name="Picture 2" descr="http://www.lefigaro.fr/medias/2011/11/13/dd5b2558-0e49-11e1-b08b-b5de8e53e2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888" y="2708920"/>
            <a:ext cx="4695825" cy="31242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50699" y="6075585"/>
            <a:ext cx="4680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/>
              <a:t>Le nouveau premier ministre italien, </a:t>
            </a:r>
            <a:r>
              <a:rPr lang="fr-FR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Mario Monti</a:t>
            </a:r>
            <a:endParaRPr lang="fr-F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148064" y="1935480"/>
            <a:ext cx="3816424" cy="4389120"/>
          </a:xfrm>
        </p:spPr>
        <p:txBody>
          <a:bodyPr>
            <a:normAutofit/>
          </a:bodyPr>
          <a:lstStyle/>
          <a:p>
            <a:pPr lvl="0"/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L'Italie a réussi à refinancer mercredi et jeudi 29 décembre une partie de son énorme dette à des taux plus faibles</a:t>
            </a:r>
          </a:p>
          <a:p>
            <a:pPr marL="0" lvl="0" indent="0">
              <a:buNone/>
            </a:pPr>
            <a:endParaRPr lang="fr-FR" sz="21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 typeface="Wingdings" pitchFamily="2" charset="2"/>
              <a:buChar char="Ø"/>
            </a:pPr>
            <a:r>
              <a:rPr lang="fr-FR" sz="1900" dirty="0" smtClean="0"/>
              <a:t>Le taux de ces placements à trois ans étaient en nette baisse à 5,62 %, par rapport à 7,89 % le 29 novembre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Le taux des titres sur six mois à 3,251 %, deux fois plus faible qu’au 25 novembre avec 6,504 %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L’Allemagne bénéficie </a:t>
            </a:r>
            <a:b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monnaie unique 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88024" y="2067836"/>
            <a:ext cx="4186808" cy="3909359"/>
          </a:xfrm>
        </p:spPr>
        <p:txBody>
          <a:bodyPr>
            <a:normAutofit/>
          </a:bodyPr>
          <a:lstStyle/>
          <a:p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position de force en raison de sa bonne situation économique</a:t>
            </a:r>
          </a:p>
          <a:p>
            <a:pPr>
              <a:buNone/>
            </a:pPr>
            <a:endParaRPr lang="fr-FR" sz="2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Compétitif sur le marché Européen :</a:t>
            </a:r>
          </a:p>
          <a:p>
            <a:pPr>
              <a:buFont typeface="Wingdings" pitchFamily="2" charset="2"/>
              <a:buChar char="Ø"/>
            </a:pPr>
            <a:r>
              <a:rPr lang="fr-FR" sz="2200" dirty="0" smtClean="0"/>
              <a:t>40 % du total des exportations allemandes vers les pays européens grâce à l’euro qui supprime le risque de change </a:t>
            </a:r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None/>
            </a:pPr>
            <a:endParaRPr lang="fr-FR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9218" name="Picture 2" descr="http://terredevins.com/blogs/showviniste/files/2010/10/angela-merk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05534"/>
            <a:ext cx="4032448" cy="407166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251520" y="615109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L’actuelle chancelière allemande, </a:t>
            </a:r>
            <a:r>
              <a:rPr lang="fr-FR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Angela </a:t>
            </a:r>
            <a:r>
              <a:rPr lang="fr-FR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Merkel</a:t>
            </a:r>
            <a:endParaRPr lang="fr-F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7270" y="1700808"/>
            <a:ext cx="4535334" cy="5157192"/>
          </a:xfrm>
        </p:spPr>
        <p:txBody>
          <a:bodyPr>
            <a:noAutofit/>
          </a:bodyPr>
          <a:lstStyle/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Annoncée lors de la présentation des vœux officiels aux français le Samedi 31 Décembre 2011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Volonté de mise en place avant les élections présidentielles de 2012</a:t>
            </a:r>
          </a:p>
          <a:p>
            <a:pPr>
              <a:buFont typeface="Wingdings" pitchFamily="2" charset="2"/>
              <a:buChar char="Ø"/>
            </a:pPr>
            <a:endParaRPr lang="fr-FR" sz="800" dirty="0" smtClean="0"/>
          </a:p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But: 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Rivaliser en terme de compétitivité face à l’Allemagne en allégeant les charges des entreprises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 Aider l’emploi</a:t>
            </a:r>
          </a:p>
          <a:p>
            <a:pPr>
              <a:buNone/>
            </a:pPr>
            <a:endParaRPr lang="fr-FR" sz="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Critiques:</a:t>
            </a:r>
          </a:p>
          <a:p>
            <a:pPr>
              <a:buFont typeface="Wingdings" pitchFamily="2" charset="2"/>
              <a:buChar char="Ø"/>
            </a:pPr>
            <a:r>
              <a:rPr lang="fr-FR" sz="1900" dirty="0" smtClean="0"/>
              <a:t>Diminution du pouvoir d’achat des ménages puisqu’elles seront assumées par </a:t>
            </a:r>
            <a:r>
              <a:rPr lang="fr-FR" sz="1900" dirty="0"/>
              <a:t>les français</a:t>
            </a:r>
          </a:p>
          <a:p>
            <a:pPr>
              <a:buFont typeface="Wingdings" pitchFamily="2" charset="2"/>
              <a:buChar char="Ø"/>
            </a:pPr>
            <a:endParaRPr lang="fr-FR" sz="1900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67544" y="40466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mise en place d’une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TVA Social en France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http://www.impots-economie.com/images-impots-economie/2011/11/sarkozy-tax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14" y="1940002"/>
            <a:ext cx="4248472" cy="331236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179512" y="544522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L’actuel président de la République française, </a:t>
            </a:r>
            <a:r>
              <a:rPr lang="fr-FR" sz="1600" b="1" i="1" dirty="0" smtClean="0"/>
              <a:t>Nicolas Sarkozy</a:t>
            </a:r>
            <a:endParaRPr lang="fr-FR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12474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1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crédits immobiliers plus chers </a:t>
            </a:r>
            <a:br>
              <a:rPr lang="fr-FR" sz="31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1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plus courts en 2011 en France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27984" y="1935480"/>
            <a:ext cx="4464496" cy="4389120"/>
          </a:xfrm>
        </p:spPr>
        <p:txBody>
          <a:bodyPr>
            <a:normAutofit/>
          </a:bodyPr>
          <a:lstStyle/>
          <a:p>
            <a:r>
              <a:rPr lang="fr-FR" sz="19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Hausse des taux d'intérêt des crédits immobiliers, baisse de la durée du prêt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209 mois en décembre, contre 210 mois en novembre et 215 mois en août 2011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Le montant des crédits immobiliers accordés devrait s‘élever à environ 155 milliards d'euros en 2011, soit une baisse de 8 % par rapport à 2010</a:t>
            </a:r>
          </a:p>
          <a:p>
            <a:pPr>
              <a:buFont typeface="Wingdings" pitchFamily="2" charset="2"/>
              <a:buChar char="Ø"/>
            </a:pPr>
            <a:endParaRPr lang="fr-FR" sz="1800" dirty="0" smtClean="0"/>
          </a:p>
          <a:p>
            <a:r>
              <a:rPr lang="fr-FR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’accès aux crédits immobiliers devient plus difficile</a:t>
            </a:r>
            <a:endParaRPr lang="fr-FR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2050" name="Picture 2" descr="http://fraishypotheque.fr/wp-content/uploads/rachat-de-credit-immobili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4326409" cy="43264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Baisse du taux directeur de la BCE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3645024"/>
            <a:ext cx="8229600" cy="2664296"/>
          </a:xfrm>
        </p:spPr>
        <p:txBody>
          <a:bodyPr>
            <a:normAutofit/>
          </a:bodyPr>
          <a:lstStyle/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taux de refinancement, principal taux directeur, passe de </a:t>
            </a:r>
            <a:r>
              <a:rPr lang="fr-FR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1,5%</a:t>
            </a:r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juillet 2011 à </a:t>
            </a:r>
            <a:r>
              <a:rPr lang="fr-FR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</a:t>
            </a:r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8 Décembre dernier</a:t>
            </a:r>
          </a:p>
          <a:p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à CT: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Maintenir le taux d’inflation sous le seuil de 2% à moyen terme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Orienter les politiques monétaires et économiques générales dans l’UE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Faciliter l’accord de prêts des banques pour aider les Etats à réduire leur dette</a:t>
            </a:r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25602" name="Picture 2" descr="Fichier:Logo-BCE-png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99" y="1556792"/>
            <a:ext cx="3824713" cy="16828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Après avoir fêter ses 10 ans,</a:t>
            </a:r>
            <a:b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doutes persistent  sur l’euro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389120"/>
          </a:xfrm>
        </p:spPr>
        <p:txBody>
          <a:bodyPr/>
          <a:lstStyle/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ces périodes de crises, les pays membres pointes du doigt la monnaie unique 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Elle n’est pas aussi avantageuse que leur ancienne monnaie (ex.: le Deutschemark)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Principale responsable de la baisse de pouvoir d’achat (ex.: France)</a:t>
            </a:r>
          </a:p>
          <a:p>
            <a:pPr>
              <a:buFont typeface="Wingdings" pitchFamily="2" charset="2"/>
              <a:buChar char="Ø"/>
            </a:pPr>
            <a:endParaRPr lang="fr-FR" sz="1800" dirty="0"/>
          </a:p>
          <a:p>
            <a:r>
              <a:rPr lang="fr-FR" sz="1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de la baisse du taux directeur  à LT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Problème de dévaluation</a:t>
            </a:r>
          </a:p>
          <a:p>
            <a:pPr marL="0" indent="0">
              <a:buNone/>
            </a:pPr>
            <a:r>
              <a:rPr lang="fr-FR" sz="1800" dirty="0" smtClean="0"/>
              <a:t>     de la monnaie si les banques</a:t>
            </a:r>
          </a:p>
          <a:p>
            <a:pPr marL="0" indent="0">
              <a:buNone/>
            </a:pPr>
            <a:r>
              <a:rPr lang="fr-FR" sz="1800" dirty="0" smtClean="0"/>
              <a:t>     accordent trop de crédits</a:t>
            </a:r>
          </a:p>
          <a:p>
            <a:pPr marL="0" indent="0">
              <a:buNone/>
            </a:pPr>
            <a:r>
              <a:rPr lang="fr-FR" sz="1800" dirty="0" smtClean="0"/>
              <a:t>     (création monétaire)</a:t>
            </a:r>
          </a:p>
          <a:p>
            <a:pPr>
              <a:buFont typeface="Wingdings" pitchFamily="2" charset="2"/>
              <a:buChar char="Ø"/>
            </a:pPr>
            <a:endParaRPr lang="fr-FR" sz="1800" dirty="0" smtClean="0"/>
          </a:p>
          <a:p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18"/>
            <a:ext cx="1440160" cy="1078445"/>
          </a:xfrm>
          <a:prstGeom prst="rect">
            <a:avLst/>
          </a:prstGeom>
          <a:noFill/>
        </p:spPr>
      </p:pic>
      <p:pic>
        <p:nvPicPr>
          <p:cNvPr id="1028" name="Picture 4" descr="http://www.primairessocialistes.com/wp-content/uploads/2011/07/euro2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17032"/>
            <a:ext cx="3353941" cy="2912370"/>
          </a:xfrm>
          <a:prstGeom prst="rect">
            <a:avLst/>
          </a:prstGeom>
          <a:noFill/>
        </p:spPr>
      </p:pic>
      <p:pic>
        <p:nvPicPr>
          <p:cNvPr id="1030" name="Picture 6" descr="http://oget.typepad.fr/.a/6a0120a87acda4970b0162fc3a46a3970d-800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725144"/>
            <a:ext cx="1944216" cy="1881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184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FESF va lever 3 milliards d’euros </a:t>
            </a:r>
            <a:b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l’Irlande et le Portugal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43891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 smtClean="0"/>
              <a:t>Mardi 3 janvier, le FESF annonce lancer </a:t>
            </a:r>
            <a:r>
              <a:rPr lang="fr-FR" dirty="0"/>
              <a:t>"bientôt" une émission obligataire de trois milliards d'euros à trois ans pour venir en aide à l'Irlande et au </a:t>
            </a:r>
            <a:r>
              <a:rPr lang="fr-FR" dirty="0" smtClean="0"/>
              <a:t>Portugal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Trois </a:t>
            </a:r>
            <a:r>
              <a:rPr lang="fr-FR" dirty="0"/>
              <a:t>banques </a:t>
            </a:r>
            <a:r>
              <a:rPr lang="fr-FR" dirty="0" smtClean="0"/>
              <a:t>pour </a:t>
            </a:r>
            <a:r>
              <a:rPr lang="fr-FR" dirty="0"/>
              <a:t>effectuer l'opération : </a:t>
            </a:r>
            <a:r>
              <a:rPr lang="fr-FR" dirty="0" smtClean="0"/>
              <a:t>Crédit </a:t>
            </a:r>
            <a:r>
              <a:rPr lang="fr-FR" dirty="0"/>
              <a:t>Suisse, Deutsche Bank et Société </a:t>
            </a:r>
            <a:r>
              <a:rPr lang="fr-FR" dirty="0" smtClean="0"/>
              <a:t>générale</a:t>
            </a:r>
          </a:p>
          <a:p>
            <a:pPr algn="just"/>
            <a:endParaRPr lang="fr-FR" dirty="0" smtClean="0"/>
          </a:p>
          <a:p>
            <a:pPr algn="just">
              <a:buFont typeface="Wingdings" pitchFamily="2" charset="2"/>
              <a:buChar char="v"/>
            </a:pP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 ça marche?</a:t>
            </a:r>
            <a:endParaRPr lang="fr-FR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dirty="0" smtClean="0"/>
              <a:t>Le FESF </a:t>
            </a:r>
            <a:r>
              <a:rPr lang="fr-FR" dirty="0"/>
              <a:t>lève de l'argent sur les marchés avec une garantie apportée par les Etats de la zone euro et le reverse ensuite à des pays en difficulté au sein de la zone euro à des taux moindres que ceux qu'ils devraient payer sur les </a:t>
            </a:r>
            <a:r>
              <a:rPr lang="fr-FR" dirty="0" smtClean="0"/>
              <a:t>marchés</a:t>
            </a:r>
            <a:endParaRPr lang="fr-FR" dirty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371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6360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MES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Mécanisme Européen de Stabilité :</a:t>
            </a:r>
          </a:p>
          <a:p>
            <a:pPr marL="0" indent="0">
              <a:buNone/>
            </a:pPr>
            <a:r>
              <a:rPr lang="fr-FR" dirty="0" smtClean="0"/>
              <a:t>Remplacera d’ici 2013 le FESF et le MESF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b="1" dirty="0" smtClean="0"/>
              <a:t>FESF (Fond Européen de Stabilité Financière) </a:t>
            </a:r>
            <a:r>
              <a:rPr lang="fr-FR" dirty="0" smtClean="0"/>
              <a:t>: décision intergouvernementale visant à aider les Etats membres en difficulté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b="1" dirty="0" smtClean="0"/>
              <a:t>MESF (Mécanisme Européen de Stabilité Financière) </a:t>
            </a:r>
            <a:r>
              <a:rPr lang="fr-FR" dirty="0" smtClean="0"/>
              <a:t>: procédure aidant les Etats en difficultés, basée sur le budget de l’Union Européenne (accord communautaire)</a:t>
            </a:r>
            <a:endParaRPr lang="en-US" dirty="0"/>
          </a:p>
        </p:txBody>
      </p:sp>
      <p:pic>
        <p:nvPicPr>
          <p:cNvPr id="4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488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traité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997576"/>
          </a:xfrm>
        </p:spPr>
        <p:txBody>
          <a:bodyPr/>
          <a:lstStyle/>
          <a:p>
            <a:r>
              <a:rPr lang="fr-FR" dirty="0" smtClean="0"/>
              <a:t>Signature du traité le 11 juillet 2011</a:t>
            </a:r>
          </a:p>
          <a:p>
            <a:endParaRPr lang="fr-FR" dirty="0"/>
          </a:p>
          <a:p>
            <a:r>
              <a:rPr lang="fr-FR" dirty="0"/>
              <a:t>Déposé auprès de chaque état pour ratification </a:t>
            </a:r>
            <a:r>
              <a:rPr lang="fr-FR" dirty="0" smtClean="0"/>
              <a:t>avant le </a:t>
            </a:r>
            <a:r>
              <a:rPr lang="fr-FR" dirty="0"/>
              <a:t>31/12/2012</a:t>
            </a:r>
            <a:endParaRPr lang="en-US" dirty="0"/>
          </a:p>
        </p:txBody>
      </p:sp>
      <p:pic>
        <p:nvPicPr>
          <p:cNvPr id="4" name="Image 3" descr="http://consilium.europa.eu/uedocs/cms_data/docs/pressData/Pics/photoGallery/%7Bf5525529-12c4-460e-a2af-8b1e23fd9bed%7D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067944" y="3501008"/>
            <a:ext cx="4605127" cy="2591941"/>
          </a:xfrm>
          <a:prstGeom prst="rect">
            <a:avLst/>
          </a:prstGeom>
          <a:noFill/>
          <a:ln w="38100">
            <a:solidFill>
              <a:srgbClr val="0070C0"/>
            </a:solidFill>
            <a:prstDash/>
          </a:ln>
        </p:spPr>
      </p:pic>
      <p:sp>
        <p:nvSpPr>
          <p:cNvPr id="5" name="Rectangle 4"/>
          <p:cNvSpPr/>
          <p:nvPr/>
        </p:nvSpPr>
        <p:spPr>
          <a:xfrm>
            <a:off x="765330" y="5157192"/>
            <a:ext cx="302433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i="1" dirty="0">
                <a:latin typeface="Calibri"/>
                <a:ea typeface="PMingLiU"/>
                <a:cs typeface="Times New Roman"/>
              </a:rPr>
              <a:t>Le ministre de l'Economie français, François </a:t>
            </a:r>
            <a:r>
              <a:rPr lang="fr-FR" i="1" dirty="0" err="1">
                <a:latin typeface="Calibri"/>
                <a:ea typeface="PMingLiU"/>
                <a:cs typeface="Times New Roman"/>
              </a:rPr>
              <a:t>Barouin</a:t>
            </a:r>
            <a:r>
              <a:rPr lang="fr-FR" i="1" dirty="0">
                <a:latin typeface="Calibri"/>
                <a:ea typeface="PMingLiU"/>
                <a:cs typeface="Times New Roman"/>
              </a:rPr>
              <a:t>, signant le </a:t>
            </a:r>
            <a:r>
              <a:rPr lang="fr-FR" i="1" dirty="0" smtClean="0">
                <a:latin typeface="Calibri"/>
                <a:ea typeface="PMingLiU"/>
                <a:cs typeface="Times New Roman"/>
              </a:rPr>
              <a:t>Traité</a:t>
            </a:r>
            <a:endParaRPr lang="en-US" dirty="0">
              <a:effectLst/>
              <a:latin typeface="Calibri"/>
              <a:ea typeface="PMingLiU"/>
              <a:cs typeface="Times New Roman"/>
            </a:endParaRPr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18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 du traité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824536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Les </a:t>
            </a:r>
            <a:r>
              <a:rPr lang="fr-FR" dirty="0"/>
              <a:t>états signataires du Traité sont appelés Membres du </a:t>
            </a:r>
            <a:r>
              <a:rPr lang="fr-FR" dirty="0" smtClean="0"/>
              <a:t>MES</a:t>
            </a:r>
            <a:endParaRPr lang="fr-FR" dirty="0"/>
          </a:p>
          <a:p>
            <a:r>
              <a:rPr lang="fr-FR" dirty="0"/>
              <a:t>D’autres états peuvent adhérer au </a:t>
            </a:r>
            <a:r>
              <a:rPr lang="fr-FR" dirty="0" smtClean="0"/>
              <a:t>MES</a:t>
            </a:r>
            <a:endParaRPr lang="fr-FR" dirty="0"/>
          </a:p>
          <a:p>
            <a:endParaRPr lang="fr-FR" dirty="0"/>
          </a:p>
          <a:p>
            <a:pPr>
              <a:buFont typeface="Wingdings" pitchFamily="2" charset="2"/>
              <a:buChar char="v"/>
            </a:pPr>
            <a:r>
              <a:rPr lang="fr-FR" sz="3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3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but </a:t>
            </a:r>
            <a:r>
              <a:rPr lang="fr-FR" sz="33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fr-FR" sz="33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/>
          </a:p>
          <a:p>
            <a:r>
              <a:rPr lang="fr-FR" dirty="0"/>
              <a:t>Financer sous conditions un Etat membre si sa situation menace </a:t>
            </a:r>
            <a:r>
              <a:rPr lang="fr-FR" dirty="0" smtClean="0"/>
              <a:t>la stabilité </a:t>
            </a:r>
            <a:r>
              <a:rPr lang="fr-FR" dirty="0"/>
              <a:t>de la Zone </a:t>
            </a:r>
            <a:r>
              <a:rPr lang="fr-FR" dirty="0" smtClean="0"/>
              <a:t>Euro</a:t>
            </a:r>
          </a:p>
          <a:p>
            <a:endParaRPr lang="fr-FR" dirty="0"/>
          </a:p>
          <a:p>
            <a:r>
              <a:rPr lang="fr-FR" dirty="0" smtClean="0"/>
              <a:t>Ce mécanisme peut </a:t>
            </a:r>
            <a:r>
              <a:rPr lang="fr-FR" dirty="0"/>
              <a:t>lever des fonds </a:t>
            </a:r>
            <a:r>
              <a:rPr lang="fr-FR" dirty="0" smtClean="0"/>
              <a:t>via :</a:t>
            </a:r>
            <a:endParaRPr lang="fr-FR" dirty="0"/>
          </a:p>
          <a:p>
            <a:endParaRPr lang="fr-FR" dirty="0"/>
          </a:p>
          <a:p>
            <a:pPr marL="1077913" indent="-273050">
              <a:buFont typeface="Wingdings" pitchFamily="2" charset="2"/>
              <a:buChar char="Ø"/>
            </a:pPr>
            <a:r>
              <a:rPr lang="fr-FR" dirty="0"/>
              <a:t>Instruments financiers (emprunts)</a:t>
            </a:r>
          </a:p>
          <a:p>
            <a:pPr marL="1077913" indent="-273050">
              <a:buFont typeface="Wingdings" pitchFamily="2" charset="2"/>
              <a:buChar char="Ø"/>
            </a:pPr>
            <a:r>
              <a:rPr lang="fr-FR" dirty="0"/>
              <a:t>Accord bilatéral avec membres</a:t>
            </a:r>
          </a:p>
          <a:p>
            <a:pPr marL="1077913" indent="-273050">
              <a:buFont typeface="Wingdings" pitchFamily="2" charset="2"/>
              <a:buChar char="Ø"/>
            </a:pPr>
            <a:r>
              <a:rPr lang="fr-FR" dirty="0"/>
              <a:t>Accord avec tiers (FMI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440160" cy="107844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390" y="4293096"/>
            <a:ext cx="3275856" cy="21911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08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855160"/>
            <a:ext cx="3220181" cy="342293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87464"/>
            <a:ext cx="8568952" cy="4981895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fr-F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capital social : </a:t>
            </a:r>
            <a:r>
              <a:rPr lang="fr-FR" dirty="0"/>
              <a:t>700 mds</a:t>
            </a:r>
            <a:r>
              <a:rPr lang="fr-FR" dirty="0" smtClean="0"/>
              <a:t>€</a:t>
            </a:r>
            <a:endParaRPr lang="fr-FR" dirty="0"/>
          </a:p>
          <a:p>
            <a:pPr marL="723900" indent="-273050">
              <a:buFont typeface="Wingdings" pitchFamily="2" charset="2"/>
              <a:buChar char="Ø"/>
            </a:pPr>
            <a:r>
              <a:rPr lang="fr-FR" dirty="0"/>
              <a:t>Actions libérées </a:t>
            </a:r>
            <a:r>
              <a:rPr lang="fr-FR" dirty="0" smtClean="0"/>
              <a:t>(réellement payés): </a:t>
            </a:r>
            <a:r>
              <a:rPr lang="fr-FR" dirty="0"/>
              <a:t>80 mds</a:t>
            </a:r>
            <a:r>
              <a:rPr lang="fr-FR" dirty="0" smtClean="0"/>
              <a:t>€</a:t>
            </a:r>
          </a:p>
          <a:p>
            <a:pPr marL="723900" indent="-273050">
              <a:buFont typeface="Wingdings" pitchFamily="2" charset="2"/>
              <a:buChar char="Ø"/>
            </a:pPr>
            <a:r>
              <a:rPr lang="fr-FR" dirty="0" smtClean="0"/>
              <a:t>Actions </a:t>
            </a:r>
            <a:r>
              <a:rPr lang="fr-FR" dirty="0"/>
              <a:t>sujette à appel : 620 mds</a:t>
            </a:r>
            <a:r>
              <a:rPr lang="fr-FR" dirty="0" smtClean="0"/>
              <a:t>€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Les membres </a:t>
            </a:r>
            <a:r>
              <a:rPr lang="fr-FR" dirty="0" smtClean="0"/>
              <a:t>doivent honorer </a:t>
            </a:r>
            <a:r>
              <a:rPr lang="fr-FR" dirty="0"/>
              <a:t>inconditionnellement et irrévocablement leur </a:t>
            </a:r>
            <a:r>
              <a:rPr lang="fr-FR" dirty="0" smtClean="0"/>
              <a:t>engagement de fournir leur contribution</a:t>
            </a:r>
            <a:endParaRPr lang="fr-FR" dirty="0"/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440160" cy="1078445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803" y="3789039"/>
            <a:ext cx="2304257" cy="82652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045"/>
            <a:ext cx="6696744" cy="686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0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http://2.bp.blogspot.com/-JUR9JpNGH-4/TqdE3oey8JI/AAAAAAAAAOY/uJXQohPRieg/s1600/SCHEMAMES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491880" y="2996952"/>
            <a:ext cx="5633792" cy="385133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Engagement des Etats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82453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Le Conseil des </a:t>
            </a:r>
            <a:r>
              <a:rPr lang="fr-FR" dirty="0" smtClean="0"/>
              <a:t>Gouverneurs </a:t>
            </a:r>
            <a:r>
              <a:rPr lang="fr-FR" dirty="0"/>
              <a:t>peut faire appel </a:t>
            </a:r>
            <a:r>
              <a:rPr lang="fr-FR" dirty="0" smtClean="0"/>
              <a:t>à tout </a:t>
            </a:r>
            <a:r>
              <a:rPr lang="fr-FR" dirty="0"/>
              <a:t>moment au capital non libéré </a:t>
            </a:r>
            <a:endParaRPr lang="fr-FR" dirty="0" smtClean="0"/>
          </a:p>
          <a:p>
            <a:endParaRPr lang="fr-FR" dirty="0"/>
          </a:p>
          <a:p>
            <a:r>
              <a:rPr lang="fr-FR" dirty="0"/>
              <a:t>En cas de </a:t>
            </a:r>
            <a:r>
              <a:rPr lang="fr-FR" dirty="0" smtClean="0"/>
              <a:t>difficulté du MES, le Directeur Général peut </a:t>
            </a:r>
            <a:r>
              <a:rPr lang="fr-FR" dirty="0"/>
              <a:t>appeler </a:t>
            </a:r>
            <a:r>
              <a:rPr lang="fr-FR" dirty="0" smtClean="0"/>
              <a:t>le capital </a:t>
            </a:r>
            <a:r>
              <a:rPr lang="fr-FR" dirty="0"/>
              <a:t>non libéré : 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Les </a:t>
            </a:r>
            <a:r>
              <a:rPr lang="fr-FR" dirty="0"/>
              <a:t>états membres s’engagent 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à payer </a:t>
            </a:r>
            <a:r>
              <a:rPr lang="fr-FR" dirty="0"/>
              <a:t>sous 7 </a:t>
            </a:r>
            <a:r>
              <a:rPr lang="fr-FR" dirty="0" smtClean="0"/>
              <a:t>jours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/>
              <a:t>Le CG peut décider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  de </a:t>
            </a:r>
            <a:r>
              <a:rPr lang="fr-FR" dirty="0"/>
              <a:t>changer le capital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  social</a:t>
            </a:r>
            <a:endParaRPr lang="fr-FR" dirty="0"/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440160" cy="1078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6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39226"/>
            <a:ext cx="7056784" cy="462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0952" y="260648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Opérations du MES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440160" cy="1078445"/>
          </a:xfrm>
          <a:prstGeom prst="rect">
            <a:avLst/>
          </a:prstGeom>
          <a:noFill/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0" y="1327058"/>
            <a:ext cx="8892480" cy="302433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fr-F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Procédure d'octroi de l'aide financière 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sz="2000" dirty="0"/>
              <a:t>E</a:t>
            </a:r>
            <a:r>
              <a:rPr lang="fr-FR" sz="2000" dirty="0" smtClean="0"/>
              <a:t>valuation </a:t>
            </a:r>
            <a:r>
              <a:rPr lang="fr-FR" sz="2000" dirty="0"/>
              <a:t>des besoins réels de financement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Le </a:t>
            </a:r>
            <a:r>
              <a:rPr lang="fr-FR" sz="2000" dirty="0"/>
              <a:t>MES </a:t>
            </a:r>
            <a:r>
              <a:rPr lang="fr-FR" sz="2000" dirty="0" smtClean="0"/>
              <a:t>s'assure </a:t>
            </a:r>
            <a:r>
              <a:rPr lang="fr-FR" sz="2000" dirty="0"/>
              <a:t>du bon remboursement </a:t>
            </a:r>
            <a:r>
              <a:rPr lang="fr-FR" sz="2000" dirty="0" smtClean="0"/>
              <a:t>et  la Commission, le FMI </a:t>
            </a:r>
            <a:r>
              <a:rPr lang="fr-FR" sz="2000" dirty="0"/>
              <a:t>et la BCE </a:t>
            </a:r>
            <a:r>
              <a:rPr lang="fr-FR" sz="2000" dirty="0" smtClean="0"/>
              <a:t>vérifient </a:t>
            </a:r>
            <a:r>
              <a:rPr lang="fr-FR" sz="2000" dirty="0"/>
              <a:t>la conformité des politiques économiques de </a:t>
            </a:r>
            <a:r>
              <a:rPr lang="fr-FR" sz="2000" dirty="0" smtClean="0"/>
              <a:t>l’état</a:t>
            </a: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Soutien </a:t>
            </a:r>
            <a:r>
              <a:rPr lang="fr-F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la Stabilité 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sz="2000" dirty="0"/>
              <a:t>Le MES peut accorder un prêt à un membre de la zone </a:t>
            </a:r>
            <a:r>
              <a:rPr lang="fr-FR" sz="2000" dirty="0" smtClean="0"/>
              <a:t>euro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itchFamily="2" charset="2"/>
              <a:buChar char="v"/>
            </a:pPr>
            <a:r>
              <a:rPr lang="fr-F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Financement </a:t>
            </a: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</a:t>
            </a:r>
            <a:r>
              <a:rPr lang="fr-F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marché primaire 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sz="2000" dirty="0" smtClean="0"/>
              <a:t>Exceptionnellement achat d'obligations d'un</a:t>
            </a:r>
          </a:p>
          <a:p>
            <a:pPr marL="0" indent="0">
              <a:buNone/>
            </a:pPr>
            <a:r>
              <a:rPr lang="fr-FR" sz="2000" dirty="0" smtClean="0"/>
              <a:t> </a:t>
            </a:r>
            <a:r>
              <a:rPr lang="fr-FR" sz="2000" dirty="0"/>
              <a:t>état membre sur le marché </a:t>
            </a:r>
            <a:r>
              <a:rPr lang="fr-FR" sz="2000" dirty="0" smtClean="0"/>
              <a:t>primaire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itchFamily="2" charset="2"/>
              <a:buChar char="v"/>
            </a:pPr>
            <a:r>
              <a:rPr lang="fr-F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Opérations d'emprunt 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sz="2000" dirty="0"/>
              <a:t>Le MES peut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emprunter sur </a:t>
            </a:r>
            <a:r>
              <a:rPr lang="fr-FR" sz="2000" dirty="0"/>
              <a:t>les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marchés financiers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689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052736"/>
            <a:ext cx="9143999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Immunités, privilèges et </a:t>
            </a:r>
            <a:b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exonération d’impôt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218" y="476672"/>
            <a:ext cx="1440160" cy="1078445"/>
          </a:xfrm>
          <a:prstGeom prst="rect">
            <a:avLst/>
          </a:prstGeom>
          <a:noFill/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7050" y="2348880"/>
            <a:ext cx="9106950" cy="41044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Immunité &amp; privilèges :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7063" indent="-271463" algn="just">
              <a:buFont typeface="Wingdings" pitchFamily="2" charset="2"/>
              <a:buChar char="Ø"/>
            </a:pPr>
            <a:r>
              <a:rPr lang="fr-FR" sz="2000" dirty="0"/>
              <a:t>I</a:t>
            </a:r>
            <a:r>
              <a:rPr lang="fr-FR" sz="2000" dirty="0" smtClean="0"/>
              <a:t>mmunité contre toute forme de procédure judiciaire </a:t>
            </a:r>
          </a:p>
          <a:p>
            <a:pPr marL="627063" indent="-271463" algn="just">
              <a:buFont typeface="Wingdings" pitchFamily="2" charset="2"/>
              <a:buChar char="Ø"/>
            </a:pPr>
            <a:r>
              <a:rPr lang="fr-FR" sz="2000" dirty="0" smtClean="0"/>
              <a:t>Exemption de perquisition, réquisition, confiscation, saisie, par toute action</a:t>
            </a:r>
          </a:p>
          <a:p>
            <a:pPr marL="627063" indent="-271463" algn="just">
              <a:buFont typeface="Wingdings" pitchFamily="2" charset="2"/>
              <a:buChar char="Ø"/>
            </a:pPr>
            <a:r>
              <a:rPr lang="fr-FR" sz="2000" dirty="0" smtClean="0"/>
              <a:t>Les archives, </a:t>
            </a:r>
            <a:r>
              <a:rPr lang="fr-FR" sz="2000" dirty="0"/>
              <a:t>les </a:t>
            </a:r>
            <a:r>
              <a:rPr lang="fr-FR" sz="2000" dirty="0" smtClean="0"/>
              <a:t>documents et locaux sont inviolables</a:t>
            </a:r>
          </a:p>
          <a:p>
            <a:pPr marL="627063" indent="-271463" algn="just">
              <a:buFont typeface="Wingdings" pitchFamily="2" charset="2"/>
              <a:buChar char="Ø"/>
            </a:pPr>
            <a:r>
              <a:rPr lang="fr-FR" sz="2000" dirty="0" smtClean="0"/>
              <a:t>Exemption de </a:t>
            </a:r>
            <a:r>
              <a:rPr lang="fr-FR" sz="2000" dirty="0"/>
              <a:t>restrictions, réglementations, contrôles et </a:t>
            </a:r>
            <a:r>
              <a:rPr lang="fr-FR" sz="2000" dirty="0" smtClean="0"/>
              <a:t>moratoires</a:t>
            </a:r>
            <a:endParaRPr lang="fr-FR" sz="2000" dirty="0"/>
          </a:p>
          <a:p>
            <a:pPr marL="627063" indent="-271463" algn="just">
              <a:buFont typeface="Wingdings" pitchFamily="2" charset="2"/>
              <a:buChar char="Ø"/>
            </a:pPr>
            <a:r>
              <a:rPr lang="fr-FR" sz="2000" dirty="0" smtClean="0"/>
              <a:t>Impossibilité de poursuivre le personnel à </a:t>
            </a:r>
            <a:r>
              <a:rPr lang="fr-FR" sz="2000" dirty="0"/>
              <a:t>l'égard d'actes accomplis en qualité </a:t>
            </a:r>
            <a:r>
              <a:rPr lang="fr-FR" sz="2000" dirty="0" smtClean="0"/>
              <a:t>officielle</a:t>
            </a: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Exonération d’impôt: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Exonération de </a:t>
            </a:r>
            <a:r>
              <a:rPr lang="fr-FR" sz="2000" dirty="0"/>
              <a:t>tout </a:t>
            </a:r>
            <a:r>
              <a:rPr lang="fr-FR" sz="2000" dirty="0" smtClean="0"/>
              <a:t>impôt </a:t>
            </a:r>
            <a:r>
              <a:rPr lang="fr-FR" sz="2000" dirty="0"/>
              <a:t>direct </a:t>
            </a:r>
            <a:r>
              <a:rPr lang="fr-FR" sz="2000" dirty="0" smtClean="0"/>
              <a:t> </a:t>
            </a: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Les impôts </a:t>
            </a:r>
            <a:r>
              <a:rPr lang="fr-FR" sz="2000" dirty="0"/>
              <a:t>indirects </a:t>
            </a:r>
            <a:r>
              <a:rPr lang="fr-FR" sz="2000" dirty="0" smtClean="0"/>
              <a:t>et les </a:t>
            </a:r>
            <a:r>
              <a:rPr lang="fr-FR" sz="2000" dirty="0"/>
              <a:t>taxes (ex : </a:t>
            </a:r>
            <a:r>
              <a:rPr lang="fr-FR" sz="2000" dirty="0" smtClean="0"/>
              <a:t>TVA)</a:t>
            </a:r>
            <a:r>
              <a:rPr lang="en-US" sz="800" dirty="0" smtClean="0"/>
              <a:t> </a:t>
            </a:r>
            <a:r>
              <a:rPr lang="fr-FR" sz="2000" dirty="0" smtClean="0"/>
              <a:t>doivent </a:t>
            </a:r>
            <a:r>
              <a:rPr lang="fr-FR" sz="2000" dirty="0"/>
              <a:t>être restitués au MES par les états </a:t>
            </a:r>
            <a:r>
              <a:rPr lang="fr-FR" sz="2000" dirty="0" smtClean="0"/>
              <a:t>membres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036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050" y="537556"/>
            <a:ext cx="9143999" cy="100811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Critiques du MES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1.bp.blogspot.com/_9-EvCTwMLLE/TN7CbusFblI/AAAAAAAA8rU/kXHGcGl9CwM/s1600/drapeau-europ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218" y="476672"/>
            <a:ext cx="1440160" cy="1078445"/>
          </a:xfrm>
          <a:prstGeom prst="rect">
            <a:avLst/>
          </a:prstGeom>
          <a:noFill/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40301" y="1874496"/>
            <a:ext cx="9106950" cy="4536504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Baisse de la note :</a:t>
            </a:r>
          </a:p>
          <a:p>
            <a:pPr marL="627063" indent="-271463">
              <a:buFont typeface="Wingdings" pitchFamily="2" charset="2"/>
              <a:buChar char="Ø"/>
            </a:pPr>
            <a:r>
              <a:rPr lang="fr-FR" sz="2000" dirty="0" smtClean="0"/>
              <a:t>La note de « AAA » dont devrait profiter le MES est </a:t>
            </a:r>
            <a:r>
              <a:rPr lang="fr-FR" sz="2000" dirty="0"/>
              <a:t>menacée par le possible abaissement de </a:t>
            </a:r>
            <a:r>
              <a:rPr lang="fr-FR" sz="2000" dirty="0" smtClean="0"/>
              <a:t>le note de </a:t>
            </a:r>
            <a:r>
              <a:rPr lang="fr-FR" sz="2000" dirty="0"/>
              <a:t>la </a:t>
            </a:r>
            <a:r>
              <a:rPr lang="fr-FR" sz="2000" dirty="0" smtClean="0"/>
              <a:t>France puisqu’il est </a:t>
            </a:r>
            <a:r>
              <a:rPr lang="fr-FR" sz="2000" dirty="0"/>
              <a:t>le plus gros garant du Fonds avec l'Allemagne</a:t>
            </a:r>
            <a:endParaRPr lang="en-US" sz="2000" dirty="0"/>
          </a:p>
          <a:p>
            <a:pPr marL="0" indent="0">
              <a:buNone/>
            </a:pPr>
            <a:endParaRPr lang="fr-FR" sz="800" dirty="0" smtClean="0"/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Fasciste &amp; dictateur 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Il peut </a:t>
            </a:r>
            <a:r>
              <a:rPr lang="fr-FR" sz="2000" dirty="0"/>
              <a:t>accuser sans être </a:t>
            </a:r>
            <a:r>
              <a:rPr lang="fr-FR" sz="2000" dirty="0" smtClean="0"/>
              <a:t>accusé et les </a:t>
            </a:r>
            <a:r>
              <a:rPr lang="fr-FR" sz="2000" dirty="0"/>
              <a:t>dirigeants et employés bénéficient de </a:t>
            </a:r>
            <a:r>
              <a:rPr lang="fr-FR" sz="2000" dirty="0" smtClean="0"/>
              <a:t>l'immunité</a:t>
            </a: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Des </a:t>
            </a:r>
            <a:r>
              <a:rPr lang="fr-FR" sz="2000" dirty="0"/>
              <a:t>gouvernements qui ne peuvent plus revenir sur les engagements pris par leurs prédécesseurs auprès de cette </a:t>
            </a:r>
            <a:r>
              <a:rPr lang="fr-FR" sz="2000" dirty="0" smtClean="0"/>
              <a:t>autorité </a:t>
            </a: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Le </a:t>
            </a:r>
            <a:r>
              <a:rPr lang="fr-FR" sz="2000" dirty="0"/>
              <a:t>MES peut exiger des Etats de payer dans les 7 jours des montants non </a:t>
            </a:r>
            <a:r>
              <a:rPr lang="fr-FR" sz="2000" dirty="0" smtClean="0"/>
              <a:t>plafonnés</a:t>
            </a:r>
          </a:p>
          <a:p>
            <a:pPr marL="627063" indent="-273050">
              <a:buFont typeface="Wingdings" pitchFamily="2" charset="2"/>
              <a:buChar char="Ø"/>
            </a:pPr>
            <a:r>
              <a:rPr lang="fr-FR" sz="2000" dirty="0" smtClean="0"/>
              <a:t>Une </a:t>
            </a:r>
            <a:r>
              <a:rPr lang="fr-FR" sz="2000" dirty="0"/>
              <a:t>autorité non élue </a:t>
            </a:r>
            <a:r>
              <a:rPr lang="fr-FR" sz="2000" dirty="0" smtClean="0"/>
              <a:t>détenant dans </a:t>
            </a:r>
            <a:r>
              <a:rPr lang="fr-FR" sz="2000" dirty="0"/>
              <a:t>une seule main les caisses des Etats </a:t>
            </a:r>
            <a:r>
              <a:rPr lang="fr-FR" sz="2000" dirty="0" smtClean="0"/>
              <a:t>européens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973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fr-FR" sz="6600" dirty="0" smtClean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</a:rPr>
              <a:t>CONCLUSION</a:t>
            </a:r>
            <a:endParaRPr lang="en-US" sz="6600" dirty="0">
              <a:ln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2420888"/>
            <a:ext cx="7854696" cy="2560248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fr-FR" sz="4000" b="1" dirty="0" smtClean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problèmes financiers de 2011 se poursuivent en 2012  et semblent difficile à résoudre dans un future proche !</a:t>
            </a:r>
            <a:endParaRPr lang="en-US" sz="4000" b="1" dirty="0">
              <a:ln>
                <a:solidFill>
                  <a:schemeClr val="accent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1462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1385</Words>
  <Application>Microsoft Office PowerPoint</Application>
  <PresentationFormat>Affichage à l'écran (4:3)</PresentationFormat>
  <Paragraphs>233</Paragraphs>
  <Slides>25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Débit</vt:lpstr>
      <vt:lpstr>ACTUALITE SUR LA  ZONE EURO </vt:lpstr>
      <vt:lpstr>SOMMAIRE</vt:lpstr>
      <vt:lpstr>LES NOTATIONS</vt:lpstr>
      <vt:lpstr>La chute des notes  dans la zone euro</vt:lpstr>
      <vt:lpstr>Présentation PowerPoint</vt:lpstr>
      <vt:lpstr>Vendredi 30 Décembre: VENTE DE 4 AIRBUS A340   </vt:lpstr>
      <vt:lpstr>LES CAUSES</vt:lpstr>
      <vt:lpstr>Vendredi 30 Décembre:  Nouvelles mesurent de rigueur pour l’Espagne</vt:lpstr>
      <vt:lpstr>LES CAUSES</vt:lpstr>
      <vt:lpstr>L’Italie bénéficie d’une baisse des taux d’emprunts</vt:lpstr>
      <vt:lpstr>L’Allemagne bénéficie  de la monnaie unique </vt:lpstr>
      <vt:lpstr>Présentation PowerPoint</vt:lpstr>
      <vt:lpstr>Des crédits immobiliers plus chers  et plus courts en 2011 en France </vt:lpstr>
      <vt:lpstr>Baisse du taux directeur de la BCE</vt:lpstr>
      <vt:lpstr>Après avoir fêter ses 10 ans, des doutes persistent  sur l’euro</vt:lpstr>
      <vt:lpstr>Le FESF va lever 3 milliards d’euros  pour l’Irlande et le Portugal</vt:lpstr>
      <vt:lpstr>Le MES</vt:lpstr>
      <vt:lpstr>Le traité</vt:lpstr>
      <vt:lpstr>Contenu du traité</vt:lpstr>
      <vt:lpstr>Capital</vt:lpstr>
      <vt:lpstr>Engagement des Etats</vt:lpstr>
      <vt:lpstr>Opérations du MES</vt:lpstr>
      <vt:lpstr>Immunités, privilèges et  exonération d’impôt</vt:lpstr>
      <vt:lpstr>Critiques du MES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SUR LA ZONE EURO </dc:title>
  <dc:creator>hina</dc:creator>
  <cp:lastModifiedBy>Marine Hug</cp:lastModifiedBy>
  <cp:revision>137</cp:revision>
  <dcterms:created xsi:type="dcterms:W3CDTF">2012-01-02T14:17:47Z</dcterms:created>
  <dcterms:modified xsi:type="dcterms:W3CDTF">2012-01-05T12:29:21Z</dcterms:modified>
</cp:coreProperties>
</file>