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68" r:id="rId5"/>
    <p:sldId id="269" r:id="rId6"/>
    <p:sldId id="265" r:id="rId7"/>
    <p:sldId id="267" r:id="rId8"/>
    <p:sldId id="263" r:id="rId9"/>
    <p:sldId id="259" r:id="rId10"/>
    <p:sldId id="264" r:id="rId11"/>
    <p:sldId id="260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10" autoAdjust="0"/>
    <p:restoredTop sz="98834" autoAdjust="0"/>
  </p:normalViewPr>
  <p:slideViewPr>
    <p:cSldViewPr>
      <p:cViewPr>
        <p:scale>
          <a:sx n="53" d="100"/>
          <a:sy n="53" d="100"/>
        </p:scale>
        <p:origin x="-126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0C0A1-CA62-436D-ADCD-9E20EE63B706}" type="datetimeFigureOut">
              <a:rPr lang="fr-FR" smtClean="0"/>
              <a:pPr/>
              <a:t>13/01/2012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1DECF-1338-4660-817D-D9A558508AC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6A24C-513C-40F8-9CD0-A612492F7E59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6A24C-513C-40F8-9CD0-A612492F7E59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13/01/2012</a:t>
            </a:fld>
            <a:endParaRPr lang="fr-BE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atelier-des-artisans.com/uploads/images/La-TVA-a-5_5-va-s-appliquer-a-la-renovation-et-a-la-construction-de-logements_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7740352" cy="6093296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0" y="112474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TVA Sociale</a:t>
            </a:r>
            <a:endParaRPr lang="fr-FR" sz="36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5661248"/>
            <a:ext cx="2555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Thibault Grenier</a:t>
            </a:r>
          </a:p>
          <a:p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Olivier </a:t>
            </a:r>
            <a:r>
              <a:rPr lang="fr-FR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Jabiol</a:t>
            </a: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Mickaël Mugica</a:t>
            </a:r>
            <a:endParaRPr lang="fr-FR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732240" y="6093296"/>
            <a:ext cx="212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13 janvier 2012</a:t>
            </a:r>
            <a:endParaRPr lang="fr-FR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2276872"/>
            <a:ext cx="8892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C00000"/>
                </a:solidFill>
              </a:rPr>
              <a:t>La TVA, la recette la plus importante de l’Etat</a:t>
            </a:r>
          </a:p>
          <a:p>
            <a:pPr marL="514350" indent="-514350">
              <a:buFont typeface="+mj-lt"/>
              <a:buAutoNum type="romanUcPeriod"/>
            </a:pPr>
            <a:endParaRPr lang="fr-FR" sz="2400" b="1" dirty="0" smtClean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C00000"/>
                </a:solidFill>
              </a:rPr>
              <a:t>Europe : Qui a la TVA la plus élevée</a:t>
            </a:r>
          </a:p>
          <a:p>
            <a:pPr marL="514350" indent="-514350">
              <a:buFont typeface="+mj-lt"/>
              <a:buAutoNum type="romanUcPeriod"/>
            </a:pPr>
            <a:endParaRPr lang="fr-FR" sz="2400" b="1" dirty="0" smtClean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C00000"/>
                </a:solidFill>
              </a:rPr>
              <a:t>Qu’est ce que la TVA sociale ?</a:t>
            </a:r>
          </a:p>
          <a:p>
            <a:pPr marL="514350" indent="-514350">
              <a:buFont typeface="+mj-lt"/>
              <a:buAutoNum type="romanUcPeriod"/>
            </a:pPr>
            <a:endParaRPr lang="fr-FR" sz="2400" b="1" dirty="0" smtClean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C00000"/>
                </a:solidFill>
              </a:rPr>
              <a:t>Avantages de la TVA sociale</a:t>
            </a:r>
          </a:p>
          <a:p>
            <a:pPr marL="514350" indent="-514350">
              <a:buFont typeface="+mj-lt"/>
              <a:buAutoNum type="romanUcPeriod"/>
            </a:pPr>
            <a:endParaRPr lang="fr-FR" sz="2400" b="1" dirty="0" smtClean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C00000"/>
                </a:solidFill>
              </a:rPr>
              <a:t>Critiques de la TVA sociale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u="sng" dirty="0" smtClean="0">
                <a:solidFill>
                  <a:srgbClr val="C00000"/>
                </a:solidFill>
              </a:rPr>
              <a:t>Plan</a:t>
            </a:r>
            <a:endParaRPr lang="fr-FR" sz="2800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TVA, la recette la plus importante de l’Etat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1520" y="1988840"/>
            <a:ext cx="8892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Créée en 1954, la TVA est un impôt indirect sur tous les biens et les services marchands.</a:t>
            </a:r>
          </a:p>
          <a:p>
            <a:pPr algn="just">
              <a:buFont typeface="Wingdings" pitchFamily="2" charset="2"/>
              <a:buChar char="Ø"/>
            </a:pP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Il existe trois taux de TVA :</a:t>
            </a:r>
          </a:p>
          <a:p>
            <a:pPr lvl="1" algn="just">
              <a:buFont typeface="Wingdings" pitchFamily="2" charset="2"/>
              <a:buChar char="ü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Un taux super réduit pour les médicament (2.1%).</a:t>
            </a:r>
          </a:p>
          <a:p>
            <a:pPr lvl="1" algn="just">
              <a:buFont typeface="Wingdings" pitchFamily="2" charset="2"/>
              <a:buChar char="ü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Un taux réduit pour la restauration (5.5%).</a:t>
            </a:r>
          </a:p>
          <a:p>
            <a:pPr lvl="1" algn="just">
              <a:buFont typeface="Wingdings" pitchFamily="2" charset="2"/>
              <a:buChar char="ü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Un taux pour le reste des biens et services (19.6%).</a:t>
            </a:r>
          </a:p>
          <a:p>
            <a:pPr algn="just"/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Plus grosse source de revenus de l’Etat.</a:t>
            </a:r>
          </a:p>
        </p:txBody>
      </p:sp>
      <p:pic>
        <p:nvPicPr>
          <p:cNvPr id="22530" name="Picture 2" descr="http://www.justicefiscale.fr/IMG/png/recettes_eta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991723"/>
            <a:ext cx="3312368" cy="28662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TVA, la recette la plus importante de l’Etat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1520" y="1988840"/>
            <a:ext cx="8892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Selon N. Sarkozy, la faiblesse de l’économie française est liée au fait que les Français ne travaillent pas assez.</a:t>
            </a:r>
          </a:p>
          <a:p>
            <a:pPr algn="just">
              <a:buFont typeface="Wingdings" pitchFamily="2" charset="2"/>
              <a:buChar char="Ø"/>
            </a:pP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Il cherche donc à valoriser le travail par de nombreuses réformes : Retraites, heures supplémentaires, etc.</a:t>
            </a:r>
          </a:p>
          <a:p>
            <a:pPr algn="just">
              <a:buFont typeface="Wingdings" pitchFamily="2" charset="2"/>
              <a:buChar char="Ø"/>
            </a:pP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Moins taxer le travail </a:t>
            </a: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 Alléger les charges sociales des entreprises (IS, CSG).</a:t>
            </a:r>
          </a:p>
          <a:p>
            <a:pPr algn="just">
              <a:buFont typeface="Wingdings" pitchFamily="2" charset="2"/>
              <a:buChar char="Ø"/>
            </a:pP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  <a:sym typeface="Wingdings" pitchFamily="2" charset="2"/>
            </a:endParaRPr>
          </a:p>
          <a:p>
            <a:pPr algn="just">
              <a:buFont typeface="Wingdings" pitchFamily="2" charset="2"/>
              <a:buChar char="Ø"/>
            </a:pP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  <a:sym typeface="Wingdings" pitchFamily="2" charset="2"/>
            </a:endParaRP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 Permettrait de rendre les entreprises plus compétitives et de faire baisser le chômage.</a:t>
            </a:r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fr-F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TVA, la recette la plus importante de l’Etat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792088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 rot="19045357">
            <a:off x="8074798" y="5755455"/>
            <a:ext cx="795491" cy="23431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 rot="19045357">
            <a:off x="6490623" y="5827462"/>
            <a:ext cx="795491" cy="23431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 rot="19045357">
            <a:off x="2098135" y="5827461"/>
            <a:ext cx="795491" cy="23431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Europe, qui a la TVA la plus élevée</a:t>
            </a:r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?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691276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ous-titre 2"/>
          <p:cNvSpPr txBox="1">
            <a:spLocks/>
          </p:cNvSpPr>
          <p:nvPr/>
        </p:nvSpPr>
        <p:spPr>
          <a:xfrm>
            <a:off x="0" y="5589240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Dans l'Union Européenne, les États peuvent fixer librement le taux de TVA qu’ils appliquent, avec toutefois une limite basse de 15% pour le taux standard.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Europe, qui a la TVA la plus élevée</a:t>
            </a:r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?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23528" y="4077072"/>
            <a:ext cx="4248472" cy="24482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L'hexagone constitue l'un des rares pays à disposer d'un taux "super-réduit" - un taux de 2,1 %, appliqué pour les médicaments remboursés et la presse. Seuls une poignée de pays de l'UE, comme l'Irlande et l'Italie, en ont également un.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708920"/>
            <a:ext cx="62330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la Hongrie décroche la palme du taux le plus élevé de l’UE. Le gouvernement l'a relevé de 25 à 27% depuis le 1er janvier 2012. Objectif : tenter de redresser les finances publiques du pays, qui sont en piètre état.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1844824"/>
            <a:ext cx="8748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La </a:t>
            </a:r>
            <a:r>
              <a:rPr lang="fr-F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TVA est au cœur du débat politique depuis que Nicolas Sarkozy a relancé l'idée d'une "TVA sociale". En Europe, les taux de cette taxe sur la consommation varient de 15 à 27 %.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0573" y="3789041"/>
            <a:ext cx="431342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12776"/>
            <a:ext cx="4490466" cy="340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0" y="98072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 tableau ci-dessous montre les taux de TVA dans plusieurs pays sur un panel de produits touchés par l'augmentation en France.</a:t>
            </a:r>
            <a:endParaRPr lang="fr-FR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826675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 France, elle, en touchant seulement aux taux réduits, n'est pas allée aussi loin que la Grèce, l'Espagne, ou l'Allemagne.</a:t>
            </a: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 2010, Madrid a passé la TVA normale de 16 à 18% et de 7 à 8% pour les exceptions.</a:t>
            </a: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Dès 2007, Berlin a jugé bon de l’augmenter de 16 à 19%, le taux réduit de 7% étant en place depuis 1983. </a:t>
            </a:r>
          </a:p>
          <a:p>
            <a:pPr algn="just">
              <a:buFont typeface="Wingdings" pitchFamily="2" charset="2"/>
              <a:buChar char="Ø"/>
            </a:pPr>
            <a:r>
              <a:rPr lang="fr-F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 TVA italienne est elle montée à 21% en septembre dernier.</a:t>
            </a:r>
            <a:endParaRPr lang="fr-FR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III.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Qu’est ce que la TVA sociale</a:t>
            </a:r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?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1988840"/>
            <a:ext cx="83884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Réduire le coût du travail.</a:t>
            </a: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Financer les dépenses sociales par l’augmentation de la TVA.</a:t>
            </a: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Un transfert de fonds entre entreprises et consommateurs.</a:t>
            </a: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Un transfert nécessitant une augmentation de la TVA de 5 points.</a:t>
            </a:r>
            <a:endParaRPr lang="fr-FR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IV.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Avantages de la TVA sociale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51520" y="1988840"/>
            <a:ext cx="83884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Alléger les charges sociales revient à baisser le coût du travail.</a:t>
            </a:r>
          </a:p>
          <a:p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   Favorise l’emploi.</a:t>
            </a: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Si l’emploi est favorisé, le pouvoir d’achat moyen augmentera.</a:t>
            </a:r>
          </a:p>
          <a:p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 Favorise la consommation.</a:t>
            </a: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Si la consommation augmente, les entreprises auront plus confiance dans le marché.</a:t>
            </a:r>
          </a:p>
          <a:p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 Favorise l’investissement.</a:t>
            </a: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3"/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Tout ceci favorisera grandement la croissance économique.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539552" y="5301208"/>
            <a:ext cx="1008112" cy="576064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1124744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V. </a:t>
            </a:r>
            <a:r>
              <a:rPr lang="fr-FR" sz="2800" b="1" u="sng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Inconvénients de la TVA sociale</a:t>
            </a:r>
            <a:endParaRPr lang="fr-FR" sz="2800" b="1" u="sng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1988840"/>
            <a:ext cx="42484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Remise en cause de la TVA.</a:t>
            </a: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Un effet contraire à craindre sur la consommation et le pouvoir d’achat ?</a:t>
            </a: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Une protection sociale dépendante de la croissance économique.</a:t>
            </a:r>
          </a:p>
          <a:p>
            <a:pPr>
              <a:buFont typeface="Wingdings" pitchFamily="2" charset="2"/>
              <a:buChar char="Ø"/>
            </a:pPr>
            <a:endParaRPr lang="fr-FR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Des effets sur l’importation relativisés.</a:t>
            </a:r>
          </a:p>
        </p:txBody>
      </p:sp>
      <p:pic>
        <p:nvPicPr>
          <p:cNvPr id="18434" name="Picture 2" descr="http://2.bp.blogspot.com/-8xrtSn54D-Q/TwVY4YNzeiI/AAAAAAAAI6s/DdyOwkhAbPM/s1600/TVA+socia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060848"/>
            <a:ext cx="4716016" cy="37099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</TotalTime>
  <Words>694</Words>
  <Application>Microsoft Office PowerPoint</Application>
  <PresentationFormat>Affichage à l'écran (4:3)</PresentationFormat>
  <Paragraphs>82</Paragraphs>
  <Slides>11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Débit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Mulu</dc:creator>
  <cp:lastModifiedBy>Mulu</cp:lastModifiedBy>
  <cp:revision>20</cp:revision>
  <dcterms:created xsi:type="dcterms:W3CDTF">2012-01-12T21:43:08Z</dcterms:created>
  <dcterms:modified xsi:type="dcterms:W3CDTF">2012-01-13T12:35:47Z</dcterms:modified>
</cp:coreProperties>
</file>